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9"/>
  </p:notesMasterIdLst>
  <p:sldIdLst>
    <p:sldId id="421" r:id="rId2"/>
    <p:sldId id="401" r:id="rId3"/>
    <p:sldId id="423" r:id="rId4"/>
    <p:sldId id="257" r:id="rId5"/>
    <p:sldId id="258" r:id="rId6"/>
    <p:sldId id="261" r:id="rId7"/>
    <p:sldId id="424" r:id="rId8"/>
    <p:sldId id="420" r:id="rId9"/>
    <p:sldId id="425" r:id="rId10"/>
    <p:sldId id="259" r:id="rId11"/>
    <p:sldId id="426"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338"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34" r:id="rId65"/>
    <p:sldId id="328" r:id="rId66"/>
    <p:sldId id="339" r:id="rId67"/>
    <p:sldId id="322" r:id="rId68"/>
  </p:sldIdLst>
  <p:sldSz cx="9144000" cy="6858000" type="screen4x3"/>
  <p:notesSz cx="7315200" cy="9601200"/>
  <p:embeddedFontLst>
    <p:embeddedFont>
      <p:font typeface="Calibri" panose="020F0502020204030204" pitchFamily="34" charset="0"/>
      <p:regular r:id="rId70"/>
      <p:bold r:id="rId71"/>
      <p:italic r:id="rId72"/>
      <p:boldItalic r:id="rId73"/>
    </p:embeddedFont>
    <p:embeddedFont>
      <p:font typeface="Garamond" panose="02020404030301010803" pitchFamily="18" charset="0"/>
      <p:regular r:id="rId74"/>
      <p:bold r:id="rId75"/>
      <p:italic r:id="rId76"/>
      <p:boldItalic r:id="rId77"/>
    </p:embeddedFont>
    <p:embeddedFont>
      <p:font typeface="Georgia" panose="02040502050405020303" pitchFamily="18" charset="0"/>
      <p:regular r:id="rId78"/>
      <p:bold r:id="rId79"/>
      <p:italic r:id="rId80"/>
      <p:boldItalic r:id="rId81"/>
    </p:embeddedFont>
    <p:embeddedFont>
      <p:font typeface="Source Serif Pro" panose="02040603050405020204" pitchFamily="18" charset="0"/>
      <p:regular r:id="rId82"/>
      <p:bold r:id="rId83"/>
      <p:italic r:id="rId84"/>
      <p:boldItalic r:id="rId85"/>
    </p:embeddedFont>
    <p:embeddedFont>
      <p:font typeface="Tahoma" panose="020B0604030504040204" pitchFamily="34" charset="0"/>
      <p:regular r:id="rId86"/>
      <p:bold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8" roundtripDataSignature="AMtx7mi9q5LDIWWztzhvtmhXaJ0QPk6+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5726" autoAdjust="0"/>
  </p:normalViewPr>
  <p:slideViewPr>
    <p:cSldViewPr snapToGrid="0">
      <p:cViewPr varScale="1">
        <p:scale>
          <a:sx n="69" d="100"/>
          <a:sy n="69" d="100"/>
        </p:scale>
        <p:origin x="1530"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4143375" y="0"/>
            <a:ext cx="3170238" cy="47942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0188"/>
            <a:ext cx="3170238" cy="47942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Pham Thanh Thien </a:t>
            </a:r>
            <a:endParaRPr lang="en-US" dirty="0"/>
          </a:p>
        </p:txBody>
      </p:sp>
      <p:sp>
        <p:nvSpPr>
          <p:cNvPr id="4" name="Slide Number Placeholder 3"/>
          <p:cNvSpPr>
            <a:spLocks noGrp="1"/>
          </p:cNvSpPr>
          <p:nvPr>
            <p:ph type="sldNum" sz="quarter" idx="5"/>
          </p:nvPr>
        </p:nvSpPr>
        <p:spPr/>
        <p:txBody>
          <a:bodyPr/>
          <a:lstStyle/>
          <a:p>
            <a:fld id="{57661344-845E-434A-AEFE-93BD309DA218}" type="slidenum">
              <a:rPr lang="en-US" smtClean="0"/>
              <a:pPr/>
              <a:t>1</a:t>
            </a:fld>
            <a:endParaRPr lang="en-US"/>
          </a:p>
        </p:txBody>
      </p:sp>
    </p:spTree>
    <p:extLst>
      <p:ext uri="{BB962C8B-B14F-4D97-AF65-F5344CB8AC3E}">
        <p14:creationId xmlns:p14="http://schemas.microsoft.com/office/powerpoint/2010/main" val="1574372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2000">
                <a:latin typeface="Times New Roman"/>
                <a:ea typeface="Times New Roman"/>
                <a:cs typeface="Times New Roman"/>
                <a:sym typeface="Times New Roman"/>
              </a:rPr>
              <a:t>Cao Quốc Tuấn – IELSIU22341</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2. Nguyễn Ngọc Phương Uyên – IEIEIU22088</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3. Võ Thị Thanh Nhã – IELSIU22330</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4. Trần Khánh Linh – IELSIU22382</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5. Trần Vũ Quỳnh Giang – IELSIU22025</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6. Trần Thiên Ân – IELSIU22289</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7. Nguyễn Duy Thiên – IELSIU22302</a:t>
            </a:r>
            <a:br>
              <a:rPr lang="en-US" sz="2000">
                <a:latin typeface="Times New Roman"/>
                <a:ea typeface="Times New Roman"/>
                <a:cs typeface="Times New Roman"/>
                <a:sym typeface="Times New Roman"/>
              </a:rPr>
            </a:br>
            <a:r>
              <a:rPr lang="en-US" sz="2000">
                <a:latin typeface="Times New Roman"/>
                <a:ea typeface="Times New Roman"/>
                <a:cs typeface="Times New Roman"/>
                <a:sym typeface="Times New Roman"/>
              </a:rPr>
              <a:t>8. Trần Nguyễn Khánh Nhân – IELSIU22301</a:t>
            </a:r>
            <a:endParaRPr sz="2000">
              <a:latin typeface="Arial"/>
              <a:ea typeface="Arial"/>
              <a:cs typeface="Arial"/>
              <a:sym typeface="Arial"/>
            </a:endParaRPr>
          </a:p>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55a3b5a42d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55a3b5a4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1C4587"/>
              </a:buClr>
              <a:buSzPts val="2000"/>
              <a:buChar char="●"/>
            </a:pPr>
            <a:r>
              <a:rPr lang="vi" sz="2000">
                <a:solidFill>
                  <a:srgbClr val="1C4587"/>
                </a:solidFill>
              </a:rPr>
              <a:t>Nguyễn Ngọc Uyên Phương_IEIEIU22030</a:t>
            </a:r>
            <a:endParaRPr sz="2000">
              <a:solidFill>
                <a:srgbClr val="1C4587"/>
              </a:solidFill>
            </a:endParaRPr>
          </a:p>
          <a:p>
            <a:pPr marL="457200" lvl="0" indent="-355600" algn="l" rtl="0">
              <a:spcBef>
                <a:spcPts val="0"/>
              </a:spcBef>
              <a:spcAft>
                <a:spcPts val="0"/>
              </a:spcAft>
              <a:buClr>
                <a:srgbClr val="1C4587"/>
              </a:buClr>
              <a:buSzPts val="2000"/>
              <a:buChar char="●"/>
            </a:pPr>
            <a:r>
              <a:rPr lang="vi" sz="2000">
                <a:solidFill>
                  <a:srgbClr val="1C4587"/>
                </a:solidFill>
              </a:rPr>
              <a:t>Nguyễn Trần Anh Thư_IEIEIU22038</a:t>
            </a:r>
            <a:endParaRPr sz="2000">
              <a:solidFill>
                <a:srgbClr val="1C4587"/>
              </a:solidFill>
            </a:endParaRPr>
          </a:p>
          <a:p>
            <a:pPr marL="457200" lvl="0" indent="-355600" algn="l" rtl="0">
              <a:spcBef>
                <a:spcPts val="0"/>
              </a:spcBef>
              <a:spcAft>
                <a:spcPts val="0"/>
              </a:spcAft>
              <a:buClr>
                <a:srgbClr val="1C4587"/>
              </a:buClr>
              <a:buSzPts val="2000"/>
              <a:buChar char="●"/>
            </a:pPr>
            <a:r>
              <a:rPr lang="vi" sz="2000">
                <a:solidFill>
                  <a:srgbClr val="1C4587"/>
                </a:solidFill>
              </a:rPr>
              <a:t>Hoàng Hải Phong_IELSIU22320</a:t>
            </a:r>
            <a:endParaRPr sz="2000">
              <a:solidFill>
                <a:srgbClr val="1C4587"/>
              </a:solidFill>
            </a:endParaRPr>
          </a:p>
          <a:p>
            <a:pPr marL="457200" lvl="0" indent="-355600" algn="l" rtl="0">
              <a:spcBef>
                <a:spcPts val="0"/>
              </a:spcBef>
              <a:spcAft>
                <a:spcPts val="0"/>
              </a:spcAft>
              <a:buClr>
                <a:srgbClr val="1C4587"/>
              </a:buClr>
              <a:buSzPts val="2000"/>
              <a:buChar char="●"/>
            </a:pPr>
            <a:r>
              <a:rPr lang="vi" sz="2000">
                <a:solidFill>
                  <a:srgbClr val="1C4587"/>
                </a:solidFill>
              </a:rPr>
              <a:t>Đặng Huỳnh Anh Huy_IELSIU22316</a:t>
            </a:r>
            <a:endParaRPr sz="2000">
              <a:solidFill>
                <a:srgbClr val="1C4587"/>
              </a:solidFill>
            </a:endParaRPr>
          </a:p>
          <a:p>
            <a:pPr marL="457200" lvl="0" indent="-355600" algn="l" rtl="0">
              <a:spcBef>
                <a:spcPts val="0"/>
              </a:spcBef>
              <a:spcAft>
                <a:spcPts val="0"/>
              </a:spcAft>
              <a:buClr>
                <a:srgbClr val="1C4587"/>
              </a:buClr>
              <a:buSzPts val="2000"/>
              <a:buChar char="●"/>
            </a:pPr>
            <a:r>
              <a:rPr lang="vi" sz="2000">
                <a:solidFill>
                  <a:srgbClr val="1C4587"/>
                </a:solidFill>
              </a:rPr>
              <a:t>Trương Quang Khải - IEIEIU22077</a:t>
            </a:r>
            <a:endParaRPr sz="2000">
              <a:solidFill>
                <a:srgbClr val="1C4587"/>
              </a:solidFill>
            </a:endParaRPr>
          </a:p>
          <a:p>
            <a:pPr marL="457200" lvl="0" indent="-355600" algn="l" rtl="0">
              <a:spcBef>
                <a:spcPts val="0"/>
              </a:spcBef>
              <a:spcAft>
                <a:spcPts val="0"/>
              </a:spcAft>
              <a:buClr>
                <a:srgbClr val="1C4587"/>
              </a:buClr>
              <a:buSzPts val="2000"/>
              <a:buChar char="●"/>
            </a:pPr>
            <a:r>
              <a:rPr lang="vi" sz="2000">
                <a:solidFill>
                  <a:srgbClr val="1C4587"/>
                </a:solidFill>
              </a:rPr>
              <a:t>Hoàng Ngọc Minh - IEIEIU22076</a:t>
            </a:r>
            <a:endParaRPr sz="2000">
              <a:solidFill>
                <a:srgbClr val="1C4587"/>
              </a:solidFill>
            </a:endParaRPr>
          </a:p>
          <a:p>
            <a:pPr marL="457200" lvl="0" indent="-355600" algn="l" rtl="0">
              <a:spcBef>
                <a:spcPts val="0"/>
              </a:spcBef>
              <a:spcAft>
                <a:spcPts val="0"/>
              </a:spcAft>
              <a:buClr>
                <a:srgbClr val="1C4587"/>
              </a:buClr>
              <a:buSzPts val="2000"/>
              <a:buChar char="●"/>
            </a:pPr>
            <a:r>
              <a:rPr lang="vi" sz="2000">
                <a:solidFill>
                  <a:srgbClr val="1C4587"/>
                </a:solidFill>
              </a:rPr>
              <a:t>Trần Văn Hiếu - IEIEIU22079IEIEIU22079</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34" name="Google Shape;234;p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41" name="Google Shape;241;p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47" name="Google Shape;247;p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254" name="Google Shape;254;p1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a:solidFill>
                  <a:schemeClr val="dk1"/>
                </a:solidFill>
                <a:latin typeface="Arial"/>
                <a:ea typeface="Arial"/>
                <a:cs typeface="Arial"/>
                <a:sym typeface="Arial"/>
              </a:rPr>
              <a:t>15</a:t>
            </a:fld>
            <a:endParaRPr sz="1300" b="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60" name="Google Shape;260;p2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66" name="Google Shape;266;p2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72" name="Google Shape;272;p2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78" name="Google Shape;278;p2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Ngọc</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Minh Tú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FAFBIU22262</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2.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Trần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Minh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Thư</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FAFBIU22258</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Thảo</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FAFBIU22256</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4.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Phạm</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Vũ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Uyên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Nhi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FAFBIU22255</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5.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Lưu</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Ngọc</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Nhi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FAFBIU22134</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6.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Trương</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Trúc Linh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FAFBIU22085</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7.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Dương</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Trung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Tín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MAMAIU22155</a:t>
            </a:r>
            <a:endParaRPr lang="en-US" dirty="0"/>
          </a:p>
        </p:txBody>
      </p:sp>
      <p:sp>
        <p:nvSpPr>
          <p:cNvPr id="4" name="Slide Number Placeholder 3"/>
          <p:cNvSpPr>
            <a:spLocks noGrp="1"/>
          </p:cNvSpPr>
          <p:nvPr>
            <p:ph type="sldNum" sz="quarter" idx="5"/>
          </p:nvPr>
        </p:nvSpPr>
        <p:spPr/>
        <p:txBody>
          <a:bodyPr/>
          <a:lstStyle/>
          <a:p>
            <a:fld id="{57661344-845E-434A-AEFE-93BD309DA218}" type="slidenum">
              <a:rPr lang="en-US" smtClean="0"/>
              <a:pPr/>
              <a:t>2</a:t>
            </a:fld>
            <a:endParaRPr lang="en-US"/>
          </a:p>
        </p:txBody>
      </p:sp>
    </p:spTree>
    <p:extLst>
      <p:ext uri="{BB962C8B-B14F-4D97-AF65-F5344CB8AC3E}">
        <p14:creationId xmlns:p14="http://schemas.microsoft.com/office/powerpoint/2010/main" val="2430244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84" name="Google Shape;284;p2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4" name="Google Shape;294;p2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01" name="Google Shape;301;p2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2" name="Google Shape;312;p2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a:solidFill>
                  <a:schemeClr val="dk1"/>
                </a:solidFill>
                <a:latin typeface="Tahoma"/>
                <a:ea typeface="Tahoma"/>
                <a:cs typeface="Tahoma"/>
                <a:sym typeface="Tahoma"/>
              </a:rPr>
              <a:t>(1)Ten witnesses say they saw Blotto rob the bank. (2)The stolen bank money was found in Blotto’s car. (3)Blotto’s fingerprints were found at the Teller’s window. (4)So, Blotto probably robbed the bank.</a:t>
            </a:r>
            <a:endParaRPr sz="1200">
              <a:solidFill>
                <a:schemeClr val="dk1"/>
              </a:solidFill>
              <a:latin typeface="Tahoma"/>
              <a:ea typeface="Tahoma"/>
              <a:cs typeface="Tahoma"/>
              <a:sym typeface="Tahoma"/>
            </a:endParaRPr>
          </a:p>
          <a:p>
            <a:pPr marL="0" marR="0" lvl="0" indent="0" algn="l" rtl="0">
              <a:lnSpc>
                <a:spcPct val="100000"/>
              </a:lnSpc>
              <a:spcBef>
                <a:spcPts val="360"/>
              </a:spcBef>
              <a:spcAft>
                <a:spcPts val="0"/>
              </a:spcAft>
              <a:buClr>
                <a:schemeClr val="dk1"/>
              </a:buClr>
              <a:buSzPts val="1200"/>
              <a:buFont typeface="Tahoma"/>
              <a:buNone/>
            </a:pPr>
            <a:r>
              <a:rPr lang="en-US" sz="1200" b="1">
                <a:solidFill>
                  <a:schemeClr val="dk1"/>
                </a:solidFill>
                <a:latin typeface="Tahoma"/>
                <a:ea typeface="Tahoma"/>
                <a:cs typeface="Tahoma"/>
                <a:sym typeface="Tahoma"/>
              </a:rPr>
              <a:t>Independent support</a:t>
            </a:r>
            <a:r>
              <a:rPr lang="en-US" sz="1200">
                <a:solidFill>
                  <a:schemeClr val="dk1"/>
                </a:solidFill>
                <a:latin typeface="Tahoma"/>
                <a:ea typeface="Tahoma"/>
                <a:cs typeface="Tahoma"/>
                <a:sym typeface="Tahoma"/>
              </a:rPr>
              <a:t>: If we remove one or two premises which support the conclusion, the conclusion is weaker, but it still makes sense. </a:t>
            </a:r>
            <a:endParaRPr/>
          </a:p>
          <a:p>
            <a:pPr marL="0" marR="0" lvl="0" indent="0" algn="l" rtl="0">
              <a:lnSpc>
                <a:spcPct val="100000"/>
              </a:lnSpc>
              <a:spcBef>
                <a:spcPts val="360"/>
              </a:spcBef>
              <a:spcAft>
                <a:spcPts val="0"/>
              </a:spcAft>
              <a:buClr>
                <a:schemeClr val="dk1"/>
              </a:buClr>
              <a:buSzPts val="1200"/>
              <a:buFont typeface="Arial"/>
              <a:buNone/>
            </a:pPr>
            <a:endParaRPr sz="1200">
              <a:solidFill>
                <a:schemeClr val="dk1"/>
              </a:solidFill>
              <a:latin typeface="Tahoma"/>
              <a:ea typeface="Tahoma"/>
              <a:cs typeface="Tahoma"/>
              <a:sym typeface="Tahoma"/>
            </a:endParaRPr>
          </a:p>
          <a:p>
            <a:pPr marL="0" marR="0" lvl="0" indent="0" algn="l" rtl="0">
              <a:lnSpc>
                <a:spcPct val="100000"/>
              </a:lnSpc>
              <a:spcBef>
                <a:spcPts val="360"/>
              </a:spcBef>
              <a:spcAft>
                <a:spcPts val="0"/>
              </a:spcAft>
              <a:buClr>
                <a:schemeClr val="dk1"/>
              </a:buClr>
              <a:buSzPts val="1200"/>
              <a:buFont typeface="Tahoma"/>
              <a:buNone/>
            </a:pPr>
            <a:r>
              <a:rPr lang="en-US" sz="1200">
                <a:solidFill>
                  <a:schemeClr val="dk1"/>
                </a:solidFill>
                <a:latin typeface="Tahoma"/>
                <a:ea typeface="Tahoma"/>
                <a:cs typeface="Tahoma"/>
                <a:sym typeface="Tahoma"/>
              </a:rPr>
              <a:t>(1)If Amy runs marathons, then she’s probably very fit. (2)Amy does run marathons. (3)So, Amy probably is very fit.</a:t>
            </a:r>
            <a:endParaRPr/>
          </a:p>
          <a:p>
            <a:pPr marL="0" marR="0" lvl="0" indent="0" algn="l" rtl="0">
              <a:lnSpc>
                <a:spcPct val="100000"/>
              </a:lnSpc>
              <a:spcBef>
                <a:spcPts val="360"/>
              </a:spcBef>
              <a:spcAft>
                <a:spcPts val="0"/>
              </a:spcAft>
              <a:buClr>
                <a:schemeClr val="dk1"/>
              </a:buClr>
              <a:buSzPts val="1200"/>
              <a:buFont typeface="Tahoma"/>
              <a:buNone/>
            </a:pPr>
            <a:r>
              <a:rPr lang="en-US" sz="1200" b="1">
                <a:solidFill>
                  <a:schemeClr val="dk1"/>
                </a:solidFill>
                <a:latin typeface="Tahoma"/>
                <a:ea typeface="Tahoma"/>
                <a:cs typeface="Tahoma"/>
                <a:sym typeface="Tahoma"/>
              </a:rPr>
              <a:t>Linked support</a:t>
            </a:r>
            <a:r>
              <a:rPr lang="en-US" sz="1200">
                <a:solidFill>
                  <a:schemeClr val="dk1"/>
                </a:solidFill>
                <a:latin typeface="Tahoma"/>
                <a:ea typeface="Tahoma"/>
                <a:cs typeface="Tahoma"/>
                <a:sym typeface="Tahoma"/>
              </a:rPr>
              <a:t>: The conclusion needs both premises to be valid. </a:t>
            </a:r>
            <a:endParaRPr/>
          </a:p>
          <a:p>
            <a:pPr marL="0" lvl="0" indent="0" algn="l" rtl="0">
              <a:spcBef>
                <a:spcPts val="360"/>
              </a:spcBef>
              <a:spcAft>
                <a:spcPts val="0"/>
              </a:spcAft>
              <a:buNone/>
            </a:pPr>
            <a:endParaRPr/>
          </a:p>
        </p:txBody>
      </p:sp>
      <p:sp>
        <p:nvSpPr>
          <p:cNvPr id="313" name="Google Shape;313;p2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8: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23" name="Google Shape;323;p2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2" name="Google Shape;332;p2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Noto Sans Symbols"/>
              <a:buNone/>
            </a:pPr>
            <a:endParaRPr>
              <a:latin typeface="Tahoma"/>
              <a:ea typeface="Tahoma"/>
              <a:cs typeface="Tahoma"/>
              <a:sym typeface="Tahoma"/>
            </a:endParaRPr>
          </a:p>
          <a:p>
            <a:pPr marL="0" lvl="0" indent="0" algn="just" rtl="0">
              <a:lnSpc>
                <a:spcPct val="150000"/>
              </a:lnSpc>
              <a:spcBef>
                <a:spcPts val="360"/>
              </a:spcBef>
              <a:spcAft>
                <a:spcPts val="0"/>
              </a:spcAft>
              <a:buClr>
                <a:schemeClr val="dk1"/>
              </a:buClr>
              <a:buSzPts val="1200"/>
              <a:buFont typeface="Noto Sans Symbols"/>
              <a:buNone/>
            </a:pPr>
            <a:r>
              <a:rPr lang="en-US">
                <a:solidFill>
                  <a:schemeClr val="dk1"/>
                </a:solidFill>
                <a:latin typeface="Tahoma"/>
                <a:ea typeface="Tahoma"/>
                <a:cs typeface="Tahoma"/>
                <a:sym typeface="Tahoma"/>
              </a:rPr>
              <a:t>(1)Most IU students are BA majors, and  (2)An is an IU student. (3)Thus, An is probably a BA major. (4)Therefore, An probably supports the contest for potential business leaders, because (5)most BA majors support the contest for potential business leaders.</a:t>
            </a:r>
            <a:endParaRPr/>
          </a:p>
          <a:p>
            <a:pPr marL="0" lvl="0" indent="0" algn="l" rtl="0">
              <a:spcBef>
                <a:spcPts val="360"/>
              </a:spcBef>
              <a:spcAft>
                <a:spcPts val="0"/>
              </a:spcAft>
              <a:buNone/>
            </a:pPr>
            <a:endParaRPr/>
          </a:p>
        </p:txBody>
      </p:sp>
      <p:sp>
        <p:nvSpPr>
          <p:cNvPr id="333" name="Google Shape;333;p2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40" name="Google Shape;340;p3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3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a:solidFill>
                  <a:schemeClr val="dk1"/>
                </a:solidFill>
                <a:latin typeface="Tahoma"/>
                <a:ea typeface="Tahoma"/>
                <a:cs typeface="Tahoma"/>
                <a:sym typeface="Tahoma"/>
              </a:rPr>
              <a:t>(1)Cheating is wrong for several reasons. (2)First, it will lower your self-respect, because (3)you can never be proud of anything you got by cheating. (4)Second, cheating is a lie because (5)it deceives other people into thinking you know more than you do. (6)Third, cheating violates the teacher’s trust that you will do your own work. (7)Fourth, cheating is unfair to all the people  who aren’t cheating. (8)Finally, if you cheat in school now, you’ll find it easier to cheat in other situations later in life – perhaps even in your closest personal relationships.</a:t>
            </a:r>
            <a:endParaRPr/>
          </a:p>
          <a:p>
            <a:pPr marL="0" lvl="0" indent="0" algn="l" rtl="0">
              <a:spcBef>
                <a:spcPts val="360"/>
              </a:spcBef>
              <a:spcAft>
                <a:spcPts val="0"/>
              </a:spcAft>
              <a:buNone/>
            </a:pPr>
            <a:endParaRPr>
              <a:latin typeface="Arial"/>
              <a:ea typeface="Arial"/>
              <a:cs typeface="Arial"/>
              <a:sym typeface="Arial"/>
            </a:endParaRPr>
          </a:p>
        </p:txBody>
      </p:sp>
      <p:sp>
        <p:nvSpPr>
          <p:cNvPr id="349" name="Google Shape;349;p3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a:solidFill>
                  <a:schemeClr val="dk1"/>
                </a:solidFill>
                <a:latin typeface="Arial"/>
                <a:ea typeface="Arial"/>
                <a:cs typeface="Arial"/>
                <a:sym typeface="Arial"/>
              </a:rPr>
              <a:t>27</a:t>
            </a:fld>
            <a:endParaRPr sz="1300" b="0">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6" name="Google Shape;356;p3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a:solidFill>
                  <a:schemeClr val="dk1"/>
                </a:solidFill>
                <a:latin typeface="Tahoma"/>
                <a:ea typeface="Tahoma"/>
                <a:cs typeface="Tahoma"/>
                <a:sym typeface="Tahoma"/>
              </a:rPr>
              <a:t>Cheating is wrong for several reasons. First, it will lower your self-respect, because you can never be proud of anything you got by cheating. Second, cheating is a lie because it deceives other people into thinking you know more than you do. Third, cheating violates the teacher’s trust that you will do your own work. Fourth, cheating is unfair to all the people  who aren’t cheating. Finally, if you cheat in school now, you’ll find it easier to cheat in other situations later in life – perhaps even in your closest personal relationships.</a:t>
            </a:r>
            <a:endParaRPr/>
          </a:p>
          <a:p>
            <a:pPr marL="0" lvl="0" indent="0" algn="l" rtl="0">
              <a:spcBef>
                <a:spcPts val="360"/>
              </a:spcBef>
              <a:spcAft>
                <a:spcPts val="0"/>
              </a:spcAft>
              <a:buNone/>
            </a:pPr>
            <a:endParaRPr/>
          </a:p>
        </p:txBody>
      </p:sp>
      <p:sp>
        <p:nvSpPr>
          <p:cNvPr id="357" name="Google Shape;357;p32: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4" name="Google Shape;364;p3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Ngọc</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Minh Tú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FAFBIU22262</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2.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Trần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Minh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Thư</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FAFBIU22258</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3.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Thảo</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FAFBIU22256</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4.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Phạm</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Vũ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Uyên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Nhi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FAFBIU22255</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5.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Lưu</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Ngọc</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Nhi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FAFBIU22134</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6.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Nguyễn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Trương</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Trúc Linh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FAFBIU22085</a:t>
            </a:r>
            <a:br>
              <a:rPr lang="en-US" sz="1200" kern="100" dirty="0">
                <a:effectLst/>
                <a:latin typeface="Calibri" panose="020F0502020204030204" pitchFamily="34" charset="0"/>
                <a:ea typeface="Calibri" panose="020F0502020204030204" pitchFamily="34" charset="0"/>
                <a:cs typeface="Times New Roman" panose="02020603050405020304" pitchFamily="18" charset="0"/>
              </a:rPr>
            </a:b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7.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Dương</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Trung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Tín</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MAMAIU22155</a:t>
            </a:r>
            <a:endParaRPr lang="en-US" dirty="0"/>
          </a:p>
        </p:txBody>
      </p:sp>
      <p:sp>
        <p:nvSpPr>
          <p:cNvPr id="4" name="Slide Number Placeholder 3"/>
          <p:cNvSpPr>
            <a:spLocks noGrp="1"/>
          </p:cNvSpPr>
          <p:nvPr>
            <p:ph type="sldNum" sz="quarter" idx="5"/>
          </p:nvPr>
        </p:nvSpPr>
        <p:spPr/>
        <p:txBody>
          <a:bodyPr/>
          <a:lstStyle/>
          <a:p>
            <a:fld id="{57661344-845E-434A-AEFE-93BD309DA218}" type="slidenum">
              <a:rPr lang="en-US" smtClean="0"/>
              <a:pPr/>
              <a:t>3</a:t>
            </a:fld>
            <a:endParaRPr lang="en-US"/>
          </a:p>
        </p:txBody>
      </p:sp>
    </p:spTree>
    <p:extLst>
      <p:ext uri="{BB962C8B-B14F-4D97-AF65-F5344CB8AC3E}">
        <p14:creationId xmlns:p14="http://schemas.microsoft.com/office/powerpoint/2010/main" val="169486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70" name="Google Shape;370;p3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78" name="Google Shape;378;p3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98" name="Google Shape;398;p3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1" name="Google Shape;421;p3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rgbClr val="2C2C2C"/>
              </a:buClr>
              <a:buSzPts val="1200"/>
              <a:buFont typeface="Arial"/>
              <a:buNone/>
            </a:pPr>
            <a:r>
              <a:rPr lang="en-US" sz="1200" b="0">
                <a:solidFill>
                  <a:srgbClr val="2C2C2C"/>
                </a:solidFill>
                <a:latin typeface="Arial"/>
                <a:ea typeface="Arial"/>
                <a:cs typeface="Arial"/>
                <a:sym typeface="Arial"/>
              </a:rPr>
              <a:t>(1)Beginning Monday, our campaign will start prosecuting our case in court to ensure election laws are fully upheld and the rightful winner is seated. (2)The American People are entitled to an honest election: counting all legal ballots, and not counting any illegal ballots. This is the only way to ensure the public has full confidence in our election. It remains shocking that (3) the Biden campaign refuses to agree with this basic principle and wants ballots counted even if they are fraudulent, manufactured, or cast by ineligible or deceased voters.  (4)Only a party engaged in wrongdoing would unlawfully keep observers out of the count room and (5)then fight in court to block their access.”</a:t>
            </a:r>
            <a:endParaRPr b="0"/>
          </a:p>
          <a:p>
            <a:pPr marL="0" lvl="0" indent="0" algn="l" rtl="0">
              <a:spcBef>
                <a:spcPts val="360"/>
              </a:spcBef>
              <a:spcAft>
                <a:spcPts val="0"/>
              </a:spcAft>
              <a:buNone/>
            </a:pPr>
            <a:endParaRPr/>
          </a:p>
        </p:txBody>
      </p:sp>
      <p:sp>
        <p:nvSpPr>
          <p:cNvPr id="422" name="Google Shape;422;p3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9" name="Google Shape;429;p3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30" name="Google Shape;430;p3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a:t>
            </a:r>
            <a:r>
              <a:rPr lang="en-US" dirty="0"/>
              <a:t>(1)It's generally considered polite to answer the question "Where are you from?" with the</a:t>
            </a:r>
            <a:r>
              <a:rPr lang="vi-VN" dirty="0"/>
              <a:t> </a:t>
            </a:r>
            <a:r>
              <a:rPr lang="en-US" dirty="0"/>
              <a:t>place you consider to be your hometown rather than your birthplace. (2) This is because the</a:t>
            </a:r>
            <a:r>
              <a:rPr lang="vi-VN" dirty="0"/>
              <a:t> </a:t>
            </a:r>
            <a:r>
              <a:rPr lang="en-US" dirty="0"/>
              <a:t>question is often used as a way to start a conversation and get to know someone better,</a:t>
            </a:r>
            <a:r>
              <a:rPr lang="vi-VN" dirty="0"/>
              <a:t> </a:t>
            </a:r>
            <a:r>
              <a:rPr lang="en-US" dirty="0"/>
              <a:t>and (3)most people consider the place they grew up to be a significant part of their identity.</a:t>
            </a:r>
            <a:r>
              <a:rPr lang="vi-VN" dirty="0"/>
              <a:t> </a:t>
            </a:r>
            <a:r>
              <a:rPr lang="en-US" dirty="0"/>
              <a:t>(4)That being said, there's no hard and fast rule about how to answer this question, and</a:t>
            </a:r>
            <a:r>
              <a:rPr lang="vi-VN" dirty="0"/>
              <a:t> </a:t>
            </a:r>
            <a:r>
              <a:rPr lang="en-US" dirty="0"/>
              <a:t>(5)some people may choose to answer with their birthplace for various reasons. (6)Ultimately,</a:t>
            </a:r>
            <a:r>
              <a:rPr lang="vi-VN" dirty="0"/>
              <a:t> </a:t>
            </a:r>
            <a:r>
              <a:rPr lang="en-US" dirty="0"/>
              <a:t>the best way to answer the question is to provide the information that you feel is most</a:t>
            </a:r>
            <a:r>
              <a:rPr lang="vi-VN" dirty="0"/>
              <a:t> </a:t>
            </a:r>
            <a:r>
              <a:rPr lang="en-US" dirty="0"/>
              <a:t>relevant and interesting to the person asking.</a:t>
            </a:r>
            <a:r>
              <a:rPr lang="vi-VN" dirty="0"/>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35</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94780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445" name="Google Shape;445;p3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51" name="Google Shape;451;p4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57" name="Google Shape;457;p4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2:notes"/>
          <p:cNvSpPr txBox="1"/>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a:solidFill>
                  <a:schemeClr val="dk1"/>
                </a:solidFill>
                <a:latin typeface="Times New Roman"/>
                <a:ea typeface="Times New Roman"/>
                <a:cs typeface="Times New Roman"/>
                <a:sym typeface="Times New Roman"/>
              </a:rPr>
              <a:t>39</a:t>
            </a:fld>
            <a:endParaRPr sz="1300" b="0">
              <a:solidFill>
                <a:schemeClr val="dk1"/>
              </a:solidFill>
              <a:latin typeface="Times New Roman"/>
              <a:ea typeface="Times New Roman"/>
              <a:cs typeface="Times New Roman"/>
              <a:sym typeface="Times New Roman"/>
            </a:endParaRPr>
          </a:p>
        </p:txBody>
      </p:sp>
      <p:sp>
        <p:nvSpPr>
          <p:cNvPr id="463" name="Google Shape;463;p4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42: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i="1">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sz="3200">
                <a:latin typeface="Arial"/>
                <a:ea typeface="Arial"/>
                <a:cs typeface="Arial"/>
                <a:sym typeface="Arial"/>
              </a:rPr>
              <a:t>Ngô Quốc Duy – EEACIU22179</a:t>
            </a:r>
            <a:endParaRPr sz="3200">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sz="3200">
                <a:latin typeface="Arial"/>
                <a:ea typeface="Arial"/>
                <a:cs typeface="Arial"/>
                <a:sym typeface="Arial"/>
              </a:rPr>
              <a:t>Vũ Đình Kiên – EEACIU22225</a:t>
            </a:r>
            <a:endParaRPr sz="3200">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sz="3200">
                <a:latin typeface="Arial"/>
                <a:ea typeface="Arial"/>
                <a:cs typeface="Arial"/>
                <a:sym typeface="Arial"/>
              </a:rPr>
              <a:t>Lê Tấn Duy - EEACIU22208</a:t>
            </a:r>
            <a:endParaRPr sz="3200">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sz="3200">
                <a:latin typeface="Arial"/>
                <a:ea typeface="Arial"/>
                <a:cs typeface="Arial"/>
                <a:sym typeface="Arial"/>
              </a:rPr>
              <a:t>Nguyễn Minh Duy – EEACIU22223</a:t>
            </a:r>
            <a:endParaRPr sz="3200">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sz="3200">
                <a:latin typeface="Arial"/>
                <a:ea typeface="Arial"/>
                <a:cs typeface="Arial"/>
                <a:sym typeface="Arial"/>
              </a:rPr>
              <a:t>Nguyễn Võ Minh Thông- EEACIU222303</a:t>
            </a:r>
            <a:endParaRPr sz="3200">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sz="3200">
                <a:latin typeface="Arial"/>
                <a:ea typeface="Arial"/>
                <a:cs typeface="Arial"/>
                <a:sym typeface="Arial"/>
              </a:rPr>
              <a:t>Trần Gia Bảo- EEACIU22217</a:t>
            </a:r>
            <a:endParaRPr sz="3200">
              <a:latin typeface="Arial"/>
              <a:ea typeface="Arial"/>
              <a:cs typeface="Arial"/>
              <a:sym typeface="Arial"/>
            </a:endParaRPr>
          </a:p>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p4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a:t>
            </a:r>
            <a:endParaRPr/>
          </a:p>
        </p:txBody>
      </p:sp>
      <p:sp>
        <p:nvSpPr>
          <p:cNvPr id="478" name="Google Shape;478;p4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a:solidFill>
                  <a:schemeClr val="dk1"/>
                </a:solidFill>
                <a:latin typeface="Arial"/>
                <a:ea typeface="Arial"/>
                <a:cs typeface="Arial"/>
                <a:sym typeface="Arial"/>
              </a:rPr>
              <a:t>40</a:t>
            </a:fld>
            <a:endParaRPr sz="1300" b="0">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4" name="Google Shape;484;p4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485" name="Google Shape;485;p4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a:solidFill>
                  <a:schemeClr val="dk1"/>
                </a:solidFill>
                <a:latin typeface="Arial"/>
                <a:ea typeface="Arial"/>
                <a:cs typeface="Arial"/>
                <a:sym typeface="Arial"/>
              </a:rPr>
              <a:t>41</a:t>
            </a:fld>
            <a:endParaRPr sz="1300" b="0">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95" name="Google Shape;495;p4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1" name="Google Shape;501;p4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02" name="Google Shape;502;p4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8" name="Google Shape;508;p4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Answer: C</a:t>
            </a:r>
            <a:endParaRPr/>
          </a:p>
        </p:txBody>
      </p:sp>
      <p:sp>
        <p:nvSpPr>
          <p:cNvPr id="509" name="Google Shape;509;p4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5" name="Google Shape;515;p4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16" name="Google Shape;516;p4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2" name="Google Shape;522;p4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b="1"/>
          </a:p>
        </p:txBody>
      </p:sp>
      <p:sp>
        <p:nvSpPr>
          <p:cNvPr id="523" name="Google Shape;523;p4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29" name="Google Shape;529;p5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5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35" name="Google Shape;535;p5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5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46" name="Google Shape;546;p5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sz="3200">
                <a:latin typeface="Arial"/>
                <a:ea typeface="Arial"/>
                <a:cs typeface="Arial"/>
                <a:sym typeface="Arial"/>
              </a:rPr>
              <a:t>Ngô Quốc Duy – EEACIU22179</a:t>
            </a:r>
            <a:endParaRPr sz="3200">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sz="3200">
                <a:latin typeface="Arial"/>
                <a:ea typeface="Arial"/>
                <a:cs typeface="Arial"/>
                <a:sym typeface="Arial"/>
              </a:rPr>
              <a:t>Vũ Đình Kiên – EEACIU22225</a:t>
            </a:r>
            <a:endParaRPr sz="3200">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sz="3200">
                <a:latin typeface="Arial"/>
                <a:ea typeface="Arial"/>
                <a:cs typeface="Arial"/>
                <a:sym typeface="Arial"/>
              </a:rPr>
              <a:t>Lê Tấn Duy - EEACIU22208</a:t>
            </a:r>
            <a:endParaRPr sz="3200">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sz="3200">
                <a:latin typeface="Arial"/>
                <a:ea typeface="Arial"/>
                <a:cs typeface="Arial"/>
                <a:sym typeface="Arial"/>
              </a:rPr>
              <a:t>Nguyễn Minh Duy – EEACIU22223</a:t>
            </a:r>
            <a:endParaRPr sz="3200">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sz="3200">
                <a:latin typeface="Arial"/>
                <a:ea typeface="Arial"/>
                <a:cs typeface="Arial"/>
                <a:sym typeface="Arial"/>
              </a:rPr>
              <a:t>Nguyễn Võ Minh Thông- EEACIU222303</a:t>
            </a:r>
            <a:endParaRPr sz="3200">
              <a:latin typeface="Arial"/>
              <a:ea typeface="Arial"/>
              <a:cs typeface="Arial"/>
              <a:sym typeface="Arial"/>
            </a:endParaRPr>
          </a:p>
          <a:p>
            <a:pPr marL="342900" lvl="0" indent="-342900" algn="l" rtl="0">
              <a:spcBef>
                <a:spcPts val="640"/>
              </a:spcBef>
              <a:spcAft>
                <a:spcPts val="0"/>
              </a:spcAft>
              <a:buClr>
                <a:schemeClr val="dk1"/>
              </a:buClr>
              <a:buSzPts val="3200"/>
              <a:buChar char="•"/>
            </a:pPr>
            <a:r>
              <a:rPr lang="en-US" sz="3200">
                <a:latin typeface="Arial"/>
                <a:ea typeface="Arial"/>
                <a:cs typeface="Arial"/>
                <a:sym typeface="Arial"/>
              </a:rPr>
              <a:t>Trần Gia Bảo- EEACIU22217</a:t>
            </a:r>
            <a:endParaRPr sz="3200">
              <a:latin typeface="Arial"/>
              <a:ea typeface="Arial"/>
              <a:cs typeface="Arial"/>
              <a:sym typeface="Arial"/>
            </a:endParaRPr>
          </a:p>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5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52" name="Google Shape;552;p5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5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58" name="Google Shape;558;p5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5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64" name="Google Shape;564;p5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56: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70" name="Google Shape;570;p5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85" name="Google Shape;585;p5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5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2" name="Google Shape;592;p5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latin typeface="Arial"/>
              <a:ea typeface="Arial"/>
              <a:cs typeface="Arial"/>
              <a:sym typeface="Arial"/>
            </a:endParaRPr>
          </a:p>
        </p:txBody>
      </p:sp>
      <p:sp>
        <p:nvSpPr>
          <p:cNvPr id="593" name="Google Shape;593;p5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sz="1300" b="0">
                <a:solidFill>
                  <a:schemeClr val="dk1"/>
                </a:solidFill>
                <a:latin typeface="Arial"/>
                <a:ea typeface="Arial"/>
                <a:cs typeface="Arial"/>
                <a:sym typeface="Arial"/>
              </a:rPr>
              <a:t>55</a:t>
            </a:fld>
            <a:endParaRPr sz="1300" b="0">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59: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99" name="Google Shape;599;p5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60: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05" name="Google Shape;605;p6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61: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15" name="Google Shape;615;p6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62: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21" name="Google Shape;621;p6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342900" lvl="0" indent="-342900" algn="l" rtl="0">
              <a:spcBef>
                <a:spcPts val="0"/>
              </a:spcBef>
              <a:spcAft>
                <a:spcPts val="0"/>
              </a:spcAft>
              <a:buClr>
                <a:srgbClr val="0070C0"/>
              </a:buClr>
              <a:buSzPts val="1800"/>
              <a:buAutoNum type="arabicPeriod"/>
            </a:pPr>
            <a:r>
              <a:rPr lang="en-US" sz="1800">
                <a:solidFill>
                  <a:srgbClr val="0070C0"/>
                </a:solidFill>
                <a:latin typeface="Arial"/>
                <a:ea typeface="Arial"/>
                <a:cs typeface="Arial"/>
                <a:sym typeface="Arial"/>
              </a:rPr>
              <a:t>Nguyễn Việt Khang-EEACIU22209</a:t>
            </a:r>
            <a:endParaRPr sz="1400">
              <a:latin typeface="Arial"/>
              <a:ea typeface="Arial"/>
              <a:cs typeface="Arial"/>
              <a:sym typeface="Arial"/>
            </a:endParaRPr>
          </a:p>
          <a:p>
            <a:pPr marL="342900" lvl="0" indent="-342900" algn="l" rtl="0">
              <a:spcBef>
                <a:spcPts val="360"/>
              </a:spcBef>
              <a:spcAft>
                <a:spcPts val="0"/>
              </a:spcAft>
              <a:buClr>
                <a:srgbClr val="0070C0"/>
              </a:buClr>
              <a:buSzPts val="1800"/>
              <a:buAutoNum type="arabicPeriod"/>
            </a:pPr>
            <a:r>
              <a:rPr lang="en-US" sz="1800">
                <a:solidFill>
                  <a:srgbClr val="0070C0"/>
                </a:solidFill>
                <a:latin typeface="Arial"/>
                <a:ea typeface="Arial"/>
                <a:cs typeface="Arial"/>
                <a:sym typeface="Arial"/>
              </a:rPr>
              <a:t>Trần Quang Cường-EEACIU22214</a:t>
            </a:r>
            <a:endParaRPr sz="1400">
              <a:latin typeface="Arial"/>
              <a:ea typeface="Arial"/>
              <a:cs typeface="Arial"/>
              <a:sym typeface="Arial"/>
            </a:endParaRPr>
          </a:p>
          <a:p>
            <a:pPr marL="342900" lvl="0" indent="-342900" algn="l" rtl="0">
              <a:spcBef>
                <a:spcPts val="360"/>
              </a:spcBef>
              <a:spcAft>
                <a:spcPts val="0"/>
              </a:spcAft>
              <a:buClr>
                <a:srgbClr val="0070C0"/>
              </a:buClr>
              <a:buSzPts val="1800"/>
              <a:buAutoNum type="arabicPeriod"/>
            </a:pPr>
            <a:r>
              <a:rPr lang="en-US" sz="1800">
                <a:solidFill>
                  <a:srgbClr val="0070C0"/>
                </a:solidFill>
                <a:latin typeface="Arial"/>
                <a:ea typeface="Arial"/>
                <a:cs typeface="Arial"/>
                <a:sym typeface="Arial"/>
              </a:rPr>
              <a:t>Nguyễn Văn Gia Huy-EEACIU22231 </a:t>
            </a:r>
            <a:endParaRPr sz="1800">
              <a:solidFill>
                <a:srgbClr val="0070C0"/>
              </a:solidFill>
              <a:latin typeface="Arial"/>
              <a:ea typeface="Arial"/>
              <a:cs typeface="Arial"/>
              <a:sym typeface="Arial"/>
            </a:endParaRPr>
          </a:p>
          <a:p>
            <a:pPr marL="342900" lvl="0" indent="-342900" algn="l" rtl="0">
              <a:spcBef>
                <a:spcPts val="360"/>
              </a:spcBef>
              <a:spcAft>
                <a:spcPts val="0"/>
              </a:spcAft>
              <a:buClr>
                <a:srgbClr val="0070C0"/>
              </a:buClr>
              <a:buSzPts val="1800"/>
              <a:buAutoNum type="arabicPeriod"/>
            </a:pPr>
            <a:r>
              <a:rPr lang="en-US" sz="1800">
                <a:solidFill>
                  <a:srgbClr val="0070C0"/>
                </a:solidFill>
                <a:latin typeface="Arial"/>
                <a:ea typeface="Arial"/>
                <a:cs typeface="Arial"/>
                <a:sym typeface="Arial"/>
              </a:rPr>
              <a:t>Phạm Ngọc Thế Huy–EEACIU22210 </a:t>
            </a:r>
            <a:endParaRPr sz="1800">
              <a:solidFill>
                <a:srgbClr val="0070C0"/>
              </a:solidFill>
              <a:latin typeface="Arial"/>
              <a:ea typeface="Arial"/>
              <a:cs typeface="Arial"/>
              <a:sym typeface="Arial"/>
            </a:endParaRPr>
          </a:p>
          <a:p>
            <a:pPr marL="342900" lvl="0" indent="-342900" algn="l" rtl="0">
              <a:spcBef>
                <a:spcPts val="360"/>
              </a:spcBef>
              <a:spcAft>
                <a:spcPts val="0"/>
              </a:spcAft>
              <a:buClr>
                <a:srgbClr val="0070C0"/>
              </a:buClr>
              <a:buSzPts val="1800"/>
              <a:buAutoNum type="arabicPeriod"/>
            </a:pPr>
            <a:r>
              <a:rPr lang="en-US" sz="1800">
                <a:solidFill>
                  <a:srgbClr val="0070C0"/>
                </a:solidFill>
                <a:latin typeface="Arial"/>
                <a:ea typeface="Arial"/>
                <a:cs typeface="Arial"/>
                <a:sym typeface="Arial"/>
              </a:rPr>
              <a:t>Phạm Nguyên Khoa-EEACIU22212</a:t>
            </a:r>
            <a:endParaRPr sz="1400">
              <a:latin typeface="Arial"/>
              <a:ea typeface="Arial"/>
              <a:cs typeface="Arial"/>
              <a:sym typeface="Arial"/>
            </a:endParaRPr>
          </a:p>
          <a:p>
            <a:pPr marL="0" lvl="0" indent="0" algn="l" rtl="0">
              <a:spcBef>
                <a:spcPts val="360"/>
              </a:spcBef>
              <a:spcAft>
                <a:spcPts val="0"/>
              </a:spcAft>
              <a:buClr>
                <a:schemeClr val="dk1"/>
              </a:buClr>
              <a:buSzPts val="1800"/>
              <a:buFont typeface="Arial"/>
              <a:buNone/>
            </a:pPr>
            <a:endParaRPr sz="1800">
              <a:solidFill>
                <a:srgbClr val="0070C0"/>
              </a:solidFill>
              <a:latin typeface="Arial"/>
              <a:ea typeface="Arial"/>
              <a:cs typeface="Arial"/>
              <a:sym typeface="Arial"/>
            </a:endParaRPr>
          </a:p>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63: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27" name="Google Shape;627;p6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4: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dirty="0"/>
          </a:p>
        </p:txBody>
      </p:sp>
      <p:sp>
        <p:nvSpPr>
          <p:cNvPr id="633" name="Google Shape;633;p6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65: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39" name="Google Shape;639;p6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6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5" name="Google Shape;645;p6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46" name="Google Shape;646;p6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6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5" name="Google Shape;645;p6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46" name="Google Shape;646;p6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12236093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67:notes"/>
          <p:cNvSpPr txBox="1">
            <a:spLocks noGrp="1"/>
          </p:cNvSpPr>
          <p:nvPr>
            <p:ph type="body" idx="1"/>
          </p:nvPr>
        </p:nvSpPr>
        <p:spPr>
          <a:xfrm>
            <a:off x="731838" y="4560888"/>
            <a:ext cx="5851525"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54" name="Google Shape;654;p6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 Nguyễn Phước Trọng Nhân - EEEEIU22076 </a:t>
            </a:r>
          </a:p>
          <a:p>
            <a:r>
              <a:rPr lang="vi-VN" dirty="0"/>
              <a:t>2. Đinh Gia Đạt - EEEEIU22060</a:t>
            </a:r>
          </a:p>
          <a:p>
            <a:r>
              <a:rPr lang="vi-VN" dirty="0"/>
              <a:t>3. Trần Đăng Khoa - EEEEIU22071 </a:t>
            </a:r>
          </a:p>
          <a:p>
            <a:r>
              <a:rPr lang="vi-VN" dirty="0"/>
              <a:t>4. Vương Thanh Tùng - EEEEIU22079 </a:t>
            </a:r>
          </a:p>
          <a:p>
            <a:r>
              <a:rPr lang="vi-VN" dirty="0"/>
              <a:t>5. Lạc Dương Tân - EEEEIU22045 </a:t>
            </a:r>
          </a:p>
          <a:p>
            <a:r>
              <a:rPr lang="vi-VN" dirty="0"/>
              <a:t>6. Nguyễn Trung Tín - EEEEIU2088 </a:t>
            </a:r>
          </a:p>
          <a:p>
            <a:r>
              <a:rPr lang="vi-VN" dirty="0"/>
              <a:t>7. Trần Ngọc Khôi Nguyên - EEEEIU22077 </a:t>
            </a:r>
          </a:p>
          <a:p>
            <a:r>
              <a:rPr lang="vi-VN" dirty="0"/>
              <a:t>8. Nguyễn Thành Nhân - EEEEIU22073</a:t>
            </a:r>
          </a:p>
        </p:txBody>
      </p:sp>
      <p:sp>
        <p:nvSpPr>
          <p:cNvPr id="4" name="Slide Number Placeholder 3"/>
          <p:cNvSpPr>
            <a:spLocks noGrp="1"/>
          </p:cNvSpPr>
          <p:nvPr>
            <p:ph type="sldNum" sz="quarter" idx="10"/>
          </p:nvPr>
        </p:nvSpPr>
        <p:spPr/>
        <p:txBody>
          <a:bodyPr/>
          <a:lstStyle/>
          <a:p>
            <a:fld id="{57661344-845E-434A-AEFE-93BD309DA218}" type="slidenum">
              <a:rPr lang="en-US" smtClean="0"/>
              <a:pPr/>
              <a:t>7</a:t>
            </a:fld>
            <a:endParaRPr lang="en-US"/>
          </a:p>
        </p:txBody>
      </p:sp>
    </p:spTree>
    <p:extLst>
      <p:ext uri="{BB962C8B-B14F-4D97-AF65-F5344CB8AC3E}">
        <p14:creationId xmlns:p14="http://schemas.microsoft.com/office/powerpoint/2010/main" val="1376403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 Nguyễn Phước Trọng Nhân - EEEEIU22076 </a:t>
            </a:r>
          </a:p>
          <a:p>
            <a:r>
              <a:rPr lang="vi-VN" dirty="0"/>
              <a:t>2. Đinh Gia Đạt - EEEEIU22060</a:t>
            </a:r>
          </a:p>
          <a:p>
            <a:r>
              <a:rPr lang="vi-VN" dirty="0"/>
              <a:t>3. Trần Đăng Khoa - EEEEIU22071 </a:t>
            </a:r>
          </a:p>
          <a:p>
            <a:r>
              <a:rPr lang="vi-VN" dirty="0"/>
              <a:t>4. Vương Thanh Tùng - EEEEIU22079 </a:t>
            </a:r>
          </a:p>
          <a:p>
            <a:r>
              <a:rPr lang="vi-VN" dirty="0"/>
              <a:t>5. Lạc Dương Tân - EEEEIU22045 </a:t>
            </a:r>
          </a:p>
          <a:p>
            <a:r>
              <a:rPr lang="vi-VN" dirty="0"/>
              <a:t>6. Nguyễn Trung Tín - EEEEIU2088 </a:t>
            </a:r>
          </a:p>
          <a:p>
            <a:r>
              <a:rPr lang="vi-VN" dirty="0"/>
              <a:t>7. Trần Ngọc Khôi Nguyên - EEEEIU22077 </a:t>
            </a:r>
          </a:p>
          <a:p>
            <a:r>
              <a:rPr lang="vi-VN" dirty="0"/>
              <a:t>8. Nguyễn Thành Nhân - EEEEIU22073</a:t>
            </a:r>
          </a:p>
          <a:p>
            <a:endParaRPr lang="en-US" dirty="0"/>
          </a:p>
        </p:txBody>
      </p:sp>
      <p:sp>
        <p:nvSpPr>
          <p:cNvPr id="4" name="Slide Number Placeholder 3"/>
          <p:cNvSpPr>
            <a:spLocks noGrp="1"/>
          </p:cNvSpPr>
          <p:nvPr>
            <p:ph type="sldNum" sz="quarter" idx="10"/>
          </p:nvPr>
        </p:nvSpPr>
        <p:spPr/>
        <p:txBody>
          <a:bodyPr/>
          <a:lstStyle/>
          <a:p>
            <a:fld id="{57661344-845E-434A-AEFE-93BD309DA218}" type="slidenum">
              <a:rPr lang="en-US" smtClean="0"/>
              <a:pPr/>
              <a:t>8</a:t>
            </a:fld>
            <a:endParaRPr lang="en-US"/>
          </a:p>
        </p:txBody>
      </p:sp>
    </p:spTree>
    <p:extLst>
      <p:ext uri="{BB962C8B-B14F-4D97-AF65-F5344CB8AC3E}">
        <p14:creationId xmlns:p14="http://schemas.microsoft.com/office/powerpoint/2010/main" val="1850658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1. Nguyễn Phước Trọng Nhân - EEEEIU22076 </a:t>
            </a:r>
          </a:p>
          <a:p>
            <a:r>
              <a:rPr lang="vi-VN" dirty="0"/>
              <a:t>2. Đinh Gia Đạt - EEEEIU22060</a:t>
            </a:r>
          </a:p>
          <a:p>
            <a:r>
              <a:rPr lang="vi-VN" dirty="0"/>
              <a:t>3. Trần Đăng Khoa - EEEEIU22071 </a:t>
            </a:r>
          </a:p>
          <a:p>
            <a:r>
              <a:rPr lang="vi-VN" dirty="0"/>
              <a:t>4. Vương Thanh Tùng - EEEEIU22079 </a:t>
            </a:r>
          </a:p>
          <a:p>
            <a:r>
              <a:rPr lang="vi-VN" dirty="0"/>
              <a:t>5. Lạc Dương Tân - EEEEIU22045 </a:t>
            </a:r>
          </a:p>
          <a:p>
            <a:r>
              <a:rPr lang="vi-VN" dirty="0"/>
              <a:t>6. Nguyễn Trung Tín - EEEEIU2088 </a:t>
            </a:r>
          </a:p>
          <a:p>
            <a:r>
              <a:rPr lang="vi-VN" dirty="0"/>
              <a:t>7. Trần Ngọc Khôi Nguyên - EEEEIU22077 </a:t>
            </a:r>
          </a:p>
          <a:p>
            <a:r>
              <a:rPr lang="vi-VN" dirty="0"/>
              <a:t>8. Nguyễn Thành Nhân - EEEEIU22073</a:t>
            </a:r>
          </a:p>
        </p:txBody>
      </p:sp>
      <p:sp>
        <p:nvSpPr>
          <p:cNvPr id="4" name="Slide Number Placeholder 3"/>
          <p:cNvSpPr>
            <a:spLocks noGrp="1"/>
          </p:cNvSpPr>
          <p:nvPr>
            <p:ph type="sldNum" sz="quarter" idx="10"/>
          </p:nvPr>
        </p:nvSpPr>
        <p:spPr/>
        <p:txBody>
          <a:bodyPr/>
          <a:lstStyle/>
          <a:p>
            <a:fld id="{57661344-845E-434A-AEFE-93BD309DA218}" type="slidenum">
              <a:rPr lang="en-US" smtClean="0"/>
              <a:pPr/>
              <a:t>9</a:t>
            </a:fld>
            <a:endParaRPr lang="en-US"/>
          </a:p>
        </p:txBody>
      </p:sp>
    </p:spTree>
    <p:extLst>
      <p:ext uri="{BB962C8B-B14F-4D97-AF65-F5344CB8AC3E}">
        <p14:creationId xmlns:p14="http://schemas.microsoft.com/office/powerpoint/2010/main" val="1127030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 name="Google Shape;22;p7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7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7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Tahoma"/>
                <a:ea typeface="Tahoma"/>
                <a:cs typeface="Tahoma"/>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8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5" name="Google Shape;85;p8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Tahoma"/>
                <a:ea typeface="Tahoma"/>
                <a:cs typeface="Tahoma"/>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DA5165E1-4286-4E99-AB67-80A4E03BD046}"/>
              </a:ext>
            </a:extLst>
          </p:cNvPr>
          <p:cNvSpPr>
            <a:spLocks noGrp="1" noChangeArrowheads="1"/>
          </p:cNvSpPr>
          <p:nvPr>
            <p:ph type="sldNum" sz="quarter" idx="10"/>
          </p:nvPr>
        </p:nvSpPr>
        <p:spPr/>
        <p:txBody>
          <a:bodyPr/>
          <a:lstStyle>
            <a:lvl1pPr>
              <a:defRPr/>
            </a:lvl1pPr>
          </a:lstStyle>
          <a:p>
            <a:pPr>
              <a:defRPr/>
            </a:pPr>
            <a:fld id="{737AEDEC-CFAD-4024-9D41-C22A9AC02EB9}" type="slidenum">
              <a:rPr lang="en-US" altLang="en-US"/>
              <a:pPr>
                <a:defRPr/>
              </a:pPr>
              <a:t>‹#›</a:t>
            </a:fld>
            <a:endParaRPr lang="en-US" altLang="en-US"/>
          </a:p>
        </p:txBody>
      </p:sp>
    </p:spTree>
    <p:extLst>
      <p:ext uri="{BB962C8B-B14F-4D97-AF65-F5344CB8AC3E}">
        <p14:creationId xmlns:p14="http://schemas.microsoft.com/office/powerpoint/2010/main" val="3686029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sp>
        <p:nvSpPr>
          <p:cNvPr id="27" name="Google Shape;27;p7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7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9" name="Google Shape;29;p7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7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Tahoma"/>
                <a:ea typeface="Tahoma"/>
                <a:cs typeface="Tahoma"/>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7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7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5" name="Google Shape;35;p7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Tahoma"/>
                <a:ea typeface="Tahoma"/>
                <a:cs typeface="Tahoma"/>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7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7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2" name="Google Shape;42;p7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Tahoma"/>
                <a:ea typeface="Tahoma"/>
                <a:cs typeface="Tahoma"/>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7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7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7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7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Tahoma"/>
                <a:ea typeface="Tahoma"/>
                <a:cs typeface="Tahoma"/>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Tahoma"/>
                <a:ea typeface="Tahoma"/>
                <a:cs typeface="Tahoma"/>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7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5" name="Google Shape;65;p7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6" name="Google Shape;66;p7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7" name="Google Shape;67;p7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7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Tahoma"/>
                <a:ea typeface="Tahoma"/>
                <a:cs typeface="Tahoma"/>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7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2" name="Google Shape;72;p78"/>
          <p:cNvSpPr>
            <a:spLocks noGrp="1"/>
          </p:cNvSpPr>
          <p:nvPr>
            <p:ph type="pic" idx="2"/>
          </p:nvPr>
        </p:nvSpPr>
        <p:spPr>
          <a:xfrm>
            <a:off x="1792288" y="612775"/>
            <a:ext cx="5486400" cy="4114800"/>
          </a:xfrm>
          <a:prstGeom prst="rect">
            <a:avLst/>
          </a:prstGeom>
          <a:noFill/>
          <a:ln>
            <a:noFill/>
          </a:ln>
        </p:spPr>
      </p:sp>
      <p:sp>
        <p:nvSpPr>
          <p:cNvPr id="73" name="Google Shape;73;p7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4" name="Google Shape;74;p7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Tahoma"/>
                <a:ea typeface="Tahoma"/>
                <a:cs typeface="Tahoma"/>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7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9" name="Google Shape;79;p7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7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7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1200" b="1">
                <a:solidFill>
                  <a:srgbClr val="898989"/>
                </a:solidFill>
                <a:latin typeface="Tahoma"/>
                <a:ea typeface="Tahoma"/>
                <a:cs typeface="Tahoma"/>
                <a:sym typeface="Tahoma"/>
              </a:defRPr>
            </a:lvl1pPr>
            <a:lvl2pPr marL="0" lvl="1" indent="0" algn="r">
              <a:spcBef>
                <a:spcPts val="0"/>
              </a:spcBef>
              <a:spcAft>
                <a:spcPts val="0"/>
              </a:spcAft>
              <a:buNone/>
              <a:defRPr sz="1200" b="1">
                <a:solidFill>
                  <a:srgbClr val="898989"/>
                </a:solidFill>
                <a:latin typeface="Tahoma"/>
                <a:ea typeface="Tahoma"/>
                <a:cs typeface="Tahoma"/>
                <a:sym typeface="Tahoma"/>
              </a:defRPr>
            </a:lvl2pPr>
            <a:lvl3pPr marL="0" lvl="2" indent="0" algn="r">
              <a:spcBef>
                <a:spcPts val="0"/>
              </a:spcBef>
              <a:spcAft>
                <a:spcPts val="0"/>
              </a:spcAft>
              <a:buNone/>
              <a:defRPr sz="1200" b="1">
                <a:solidFill>
                  <a:srgbClr val="898989"/>
                </a:solidFill>
                <a:latin typeface="Tahoma"/>
                <a:ea typeface="Tahoma"/>
                <a:cs typeface="Tahoma"/>
                <a:sym typeface="Tahoma"/>
              </a:defRPr>
            </a:lvl3pPr>
            <a:lvl4pPr marL="0" lvl="3" indent="0" algn="r">
              <a:spcBef>
                <a:spcPts val="0"/>
              </a:spcBef>
              <a:spcAft>
                <a:spcPts val="0"/>
              </a:spcAft>
              <a:buNone/>
              <a:defRPr sz="1200" b="1">
                <a:solidFill>
                  <a:srgbClr val="898989"/>
                </a:solidFill>
                <a:latin typeface="Tahoma"/>
                <a:ea typeface="Tahoma"/>
                <a:cs typeface="Tahoma"/>
                <a:sym typeface="Tahoma"/>
              </a:defRPr>
            </a:lvl4pPr>
            <a:lvl5pPr marL="0" lvl="4" indent="0" algn="r">
              <a:spcBef>
                <a:spcPts val="0"/>
              </a:spcBef>
              <a:spcAft>
                <a:spcPts val="0"/>
              </a:spcAft>
              <a:buNone/>
              <a:defRPr sz="1200" b="1">
                <a:solidFill>
                  <a:srgbClr val="898989"/>
                </a:solidFill>
                <a:latin typeface="Tahoma"/>
                <a:ea typeface="Tahoma"/>
                <a:cs typeface="Tahoma"/>
                <a:sym typeface="Tahoma"/>
              </a:defRPr>
            </a:lvl5pPr>
            <a:lvl6pPr marL="0" lvl="5" indent="0" algn="r">
              <a:spcBef>
                <a:spcPts val="0"/>
              </a:spcBef>
              <a:spcAft>
                <a:spcPts val="0"/>
              </a:spcAft>
              <a:buNone/>
              <a:defRPr sz="1200" b="1">
                <a:solidFill>
                  <a:srgbClr val="898989"/>
                </a:solidFill>
                <a:latin typeface="Tahoma"/>
                <a:ea typeface="Tahoma"/>
                <a:cs typeface="Tahoma"/>
                <a:sym typeface="Tahoma"/>
              </a:defRPr>
            </a:lvl6pPr>
            <a:lvl7pPr marL="0" lvl="6" indent="0" algn="r">
              <a:spcBef>
                <a:spcPts val="0"/>
              </a:spcBef>
              <a:spcAft>
                <a:spcPts val="0"/>
              </a:spcAft>
              <a:buNone/>
              <a:defRPr sz="1200" b="1">
                <a:solidFill>
                  <a:srgbClr val="898989"/>
                </a:solidFill>
                <a:latin typeface="Tahoma"/>
                <a:ea typeface="Tahoma"/>
                <a:cs typeface="Tahoma"/>
                <a:sym typeface="Tahoma"/>
              </a:defRPr>
            </a:lvl7pPr>
            <a:lvl8pPr marL="0" lvl="7" indent="0" algn="r">
              <a:spcBef>
                <a:spcPts val="0"/>
              </a:spcBef>
              <a:spcAft>
                <a:spcPts val="0"/>
              </a:spcAft>
              <a:buNone/>
              <a:defRPr sz="1200" b="1">
                <a:solidFill>
                  <a:srgbClr val="898989"/>
                </a:solidFill>
                <a:latin typeface="Tahoma"/>
                <a:ea typeface="Tahoma"/>
                <a:cs typeface="Tahoma"/>
                <a:sym typeface="Tahoma"/>
              </a:defRPr>
            </a:lvl8pPr>
            <a:lvl9pPr marL="0" lvl="8" indent="0" algn="r">
              <a:spcBef>
                <a:spcPts val="0"/>
              </a:spcBef>
              <a:spcAft>
                <a:spcPts val="0"/>
              </a:spcAft>
              <a:buNone/>
              <a:defRPr sz="1200" b="1">
                <a:solidFill>
                  <a:srgbClr val="898989"/>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6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888888"/>
                </a:solidFill>
                <a:latin typeface="Tahoma"/>
                <a:ea typeface="Tahoma"/>
                <a:cs typeface="Tahoma"/>
                <a:sym typeface="Tahoma"/>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a:p>
        </p:txBody>
      </p:sp>
      <p:sp>
        <p:nvSpPr>
          <p:cNvPr id="13" name="Google Shape;13;p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888888"/>
                </a:solidFill>
                <a:latin typeface="Tahoma"/>
                <a:ea typeface="Tahoma"/>
                <a:cs typeface="Tahoma"/>
                <a:sym typeface="Tahoma"/>
              </a:defRPr>
            </a:lvl1pPr>
            <a:lvl2pPr marR="0" lvl="1" algn="l" rtl="0">
              <a:spcBef>
                <a:spcPts val="0"/>
              </a:spcBef>
              <a:spcAft>
                <a:spcPts val="0"/>
              </a:spcAft>
              <a:buSzPts val="1400"/>
              <a:buNone/>
              <a:defRPr sz="1800" b="1"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1"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1"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1"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1"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1"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1"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1" i="0" u="none" strike="noStrike" cap="none">
                <a:solidFill>
                  <a:schemeClr val="dk1"/>
                </a:solidFill>
                <a:latin typeface="Tahoma"/>
                <a:ea typeface="Tahoma"/>
                <a:cs typeface="Tahoma"/>
                <a:sym typeface="Tahoma"/>
              </a:defRPr>
            </a:lvl9pPr>
          </a:lstStyle>
          <a:p>
            <a:endParaRPr/>
          </a:p>
        </p:txBody>
      </p:sp>
      <p:sp>
        <p:nvSpPr>
          <p:cNvPr id="14" name="Google Shape;14;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1" i="0" u="none" strike="noStrike" cap="none">
                <a:solidFill>
                  <a:srgbClr val="898989"/>
                </a:solidFill>
                <a:latin typeface="Tahoma"/>
                <a:ea typeface="Tahoma"/>
                <a:cs typeface="Tahoma"/>
                <a:sym typeface="Tahoma"/>
              </a:defRPr>
            </a:lvl1pPr>
            <a:lvl2pPr marL="0" marR="0" lvl="1" indent="0" algn="r" rtl="0">
              <a:spcBef>
                <a:spcPts val="0"/>
              </a:spcBef>
              <a:spcAft>
                <a:spcPts val="0"/>
              </a:spcAft>
              <a:buNone/>
              <a:defRPr sz="1200" b="1" i="0" u="none" strike="noStrike" cap="none">
                <a:solidFill>
                  <a:srgbClr val="898989"/>
                </a:solidFill>
                <a:latin typeface="Tahoma"/>
                <a:ea typeface="Tahoma"/>
                <a:cs typeface="Tahoma"/>
                <a:sym typeface="Tahoma"/>
              </a:defRPr>
            </a:lvl2pPr>
            <a:lvl3pPr marL="0" marR="0" lvl="2" indent="0" algn="r" rtl="0">
              <a:spcBef>
                <a:spcPts val="0"/>
              </a:spcBef>
              <a:spcAft>
                <a:spcPts val="0"/>
              </a:spcAft>
              <a:buNone/>
              <a:defRPr sz="1200" b="1" i="0" u="none" strike="noStrike" cap="none">
                <a:solidFill>
                  <a:srgbClr val="898989"/>
                </a:solidFill>
                <a:latin typeface="Tahoma"/>
                <a:ea typeface="Tahoma"/>
                <a:cs typeface="Tahoma"/>
                <a:sym typeface="Tahoma"/>
              </a:defRPr>
            </a:lvl3pPr>
            <a:lvl4pPr marL="0" marR="0" lvl="3" indent="0" algn="r" rtl="0">
              <a:spcBef>
                <a:spcPts val="0"/>
              </a:spcBef>
              <a:spcAft>
                <a:spcPts val="0"/>
              </a:spcAft>
              <a:buNone/>
              <a:defRPr sz="1200" b="1" i="0" u="none" strike="noStrike" cap="none">
                <a:solidFill>
                  <a:srgbClr val="898989"/>
                </a:solidFill>
                <a:latin typeface="Tahoma"/>
                <a:ea typeface="Tahoma"/>
                <a:cs typeface="Tahoma"/>
                <a:sym typeface="Tahoma"/>
              </a:defRPr>
            </a:lvl4pPr>
            <a:lvl5pPr marL="0" marR="0" lvl="4" indent="0" algn="r" rtl="0">
              <a:spcBef>
                <a:spcPts val="0"/>
              </a:spcBef>
              <a:spcAft>
                <a:spcPts val="0"/>
              </a:spcAft>
              <a:buNone/>
              <a:defRPr sz="1200" b="1" i="0" u="none" strike="noStrike" cap="none">
                <a:solidFill>
                  <a:srgbClr val="898989"/>
                </a:solidFill>
                <a:latin typeface="Tahoma"/>
                <a:ea typeface="Tahoma"/>
                <a:cs typeface="Tahoma"/>
                <a:sym typeface="Tahoma"/>
              </a:defRPr>
            </a:lvl5pPr>
            <a:lvl6pPr marL="0" marR="0" lvl="5" indent="0" algn="r" rtl="0">
              <a:spcBef>
                <a:spcPts val="0"/>
              </a:spcBef>
              <a:spcAft>
                <a:spcPts val="0"/>
              </a:spcAft>
              <a:buNone/>
              <a:defRPr sz="1200" b="1" i="0" u="none" strike="noStrike" cap="none">
                <a:solidFill>
                  <a:srgbClr val="898989"/>
                </a:solidFill>
                <a:latin typeface="Tahoma"/>
                <a:ea typeface="Tahoma"/>
                <a:cs typeface="Tahoma"/>
                <a:sym typeface="Tahoma"/>
              </a:defRPr>
            </a:lvl6pPr>
            <a:lvl7pPr marL="0" marR="0" lvl="6" indent="0" algn="r" rtl="0">
              <a:spcBef>
                <a:spcPts val="0"/>
              </a:spcBef>
              <a:spcAft>
                <a:spcPts val="0"/>
              </a:spcAft>
              <a:buNone/>
              <a:defRPr sz="1200" b="1" i="0" u="none" strike="noStrike" cap="none">
                <a:solidFill>
                  <a:srgbClr val="898989"/>
                </a:solidFill>
                <a:latin typeface="Tahoma"/>
                <a:ea typeface="Tahoma"/>
                <a:cs typeface="Tahoma"/>
                <a:sym typeface="Tahoma"/>
              </a:defRPr>
            </a:lvl7pPr>
            <a:lvl8pPr marL="0" marR="0" lvl="7" indent="0" algn="r" rtl="0">
              <a:spcBef>
                <a:spcPts val="0"/>
              </a:spcBef>
              <a:spcAft>
                <a:spcPts val="0"/>
              </a:spcAft>
              <a:buNone/>
              <a:defRPr sz="1200" b="1" i="0" u="none" strike="noStrike" cap="none">
                <a:solidFill>
                  <a:srgbClr val="898989"/>
                </a:solidFill>
                <a:latin typeface="Tahoma"/>
                <a:ea typeface="Tahoma"/>
                <a:cs typeface="Tahoma"/>
                <a:sym typeface="Tahoma"/>
              </a:defRPr>
            </a:lvl8pPr>
            <a:lvl9pPr marL="0" marR="0" lvl="8" indent="0" algn="r" rtl="0">
              <a:spcBef>
                <a:spcPts val="0"/>
              </a:spcBef>
              <a:spcAft>
                <a:spcPts val="0"/>
              </a:spcAft>
              <a:buNone/>
              <a:defRPr sz="1200" b="1" i="0" u="none" strike="noStrike" cap="none">
                <a:solidFill>
                  <a:srgbClr val="898989"/>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Lst>
  <p:transition spd="med">
    <p:zoom/>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acebook.com/groups/normalizingatheism/permalink/634350921776631/?mibextid=S66gvF"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jrenseyblog.wordpress.com/2014/10/"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forms.gle/mBrGhEDPUMoKs2Pe9" TargetMode="External"/><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93172A-633C-4AF4-AFED-B5FD8B10BAF8}"/>
              </a:ext>
            </a:extLst>
          </p:cNvPr>
          <p:cNvSpPr txBox="1"/>
          <p:nvPr/>
        </p:nvSpPr>
        <p:spPr>
          <a:xfrm>
            <a:off x="0" y="6475511"/>
            <a:ext cx="9601200" cy="307777"/>
          </a:xfrm>
          <a:prstGeom prst="rect">
            <a:avLst/>
          </a:prstGeom>
          <a:noFill/>
        </p:spPr>
        <p:txBody>
          <a:bodyPr wrap="square" rtlCol="0">
            <a:spAutoFit/>
          </a:bodyPr>
          <a:lstStyle/>
          <a:p>
            <a:r>
              <a:rPr lang="en-US" dirty="0">
                <a:solidFill>
                  <a:srgbClr val="0070C0"/>
                </a:solidFill>
              </a:rPr>
              <a:t>Source: https://www.washingtonexaminer.com/opinion/hammers-used-to-kill-more-people-than-assault-weapons </a:t>
            </a:r>
          </a:p>
        </p:txBody>
      </p:sp>
      <p:sp>
        <p:nvSpPr>
          <p:cNvPr id="10" name="Title 1">
            <a:extLst>
              <a:ext uri="{FF2B5EF4-FFF2-40B4-BE49-F238E27FC236}">
                <a16:creationId xmlns:a16="http://schemas.microsoft.com/office/drawing/2014/main" id="{CE1B66AE-AC8E-410E-831E-9F9CE8D6E55A}"/>
              </a:ext>
            </a:extLst>
          </p:cNvPr>
          <p:cNvSpPr>
            <a:spLocks noGrp="1"/>
          </p:cNvSpPr>
          <p:nvPr>
            <p:ph type="title"/>
          </p:nvPr>
        </p:nvSpPr>
        <p:spPr>
          <a:xfrm>
            <a:off x="762000" y="228600"/>
            <a:ext cx="8039100" cy="723900"/>
          </a:xfrm>
        </p:spPr>
        <p:txBody>
          <a:bodyPr/>
          <a:lstStyle/>
          <a:p>
            <a:r>
              <a:rPr lang="vi-VN" sz="3600" dirty="0" err="1">
                <a:solidFill>
                  <a:srgbClr val="C00000"/>
                </a:solidFill>
              </a:rPr>
              <a:t>Fallacy</a:t>
            </a:r>
            <a:r>
              <a:rPr lang="vi-VN" sz="3600" dirty="0">
                <a:solidFill>
                  <a:srgbClr val="C00000"/>
                </a:solidFill>
              </a:rPr>
              <a:t> </a:t>
            </a:r>
            <a:r>
              <a:rPr lang="en-US" sz="3600" dirty="0">
                <a:solidFill>
                  <a:srgbClr val="C00000"/>
                </a:solidFill>
              </a:rPr>
              <a:t>of insufficient evidence</a:t>
            </a:r>
            <a:endParaRPr lang="en-US" dirty="0">
              <a:solidFill>
                <a:srgbClr val="C00000"/>
              </a:solidFill>
            </a:endParaRPr>
          </a:p>
        </p:txBody>
      </p:sp>
      <p:sp>
        <p:nvSpPr>
          <p:cNvPr id="5" name="Text Placeholder 2">
            <a:extLst>
              <a:ext uri="{FF2B5EF4-FFF2-40B4-BE49-F238E27FC236}">
                <a16:creationId xmlns:a16="http://schemas.microsoft.com/office/drawing/2014/main" id="{16B7A7F2-3CD9-4EF8-8BAC-4DBCC0C82C60}"/>
              </a:ext>
            </a:extLst>
          </p:cNvPr>
          <p:cNvSpPr txBox="1">
            <a:spLocks/>
          </p:cNvSpPr>
          <p:nvPr/>
        </p:nvSpPr>
        <p:spPr bwMode="auto">
          <a:xfrm>
            <a:off x="262387" y="5665825"/>
            <a:ext cx="853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400" b="1" kern="0" dirty="0">
                <a:solidFill>
                  <a:srgbClr val="0070C0"/>
                </a:solidFill>
              </a:rPr>
              <a:t>Fallacy </a:t>
            </a:r>
            <a:r>
              <a:rPr lang="vi-VN" sz="2400" b="1" kern="0" dirty="0" err="1">
                <a:solidFill>
                  <a:srgbClr val="0070C0"/>
                </a:solidFill>
              </a:rPr>
              <a:t>type</a:t>
            </a:r>
            <a:r>
              <a:rPr lang="en-US" sz="2400" b="1" kern="0" dirty="0">
                <a:solidFill>
                  <a:srgbClr val="0070C0"/>
                </a:solidFill>
              </a:rPr>
              <a:t>: Weak Analogy</a:t>
            </a:r>
          </a:p>
        </p:txBody>
      </p:sp>
      <p:pic>
        <p:nvPicPr>
          <p:cNvPr id="8" name="Picture 7">
            <a:extLst>
              <a:ext uri="{FF2B5EF4-FFF2-40B4-BE49-F238E27FC236}">
                <a16:creationId xmlns:a16="http://schemas.microsoft.com/office/drawing/2014/main" id="{57260DAD-1A81-0C53-6D30-D379F17CD069}"/>
              </a:ext>
            </a:extLst>
          </p:cNvPr>
          <p:cNvPicPr>
            <a:picLocks noChangeAspect="1"/>
          </p:cNvPicPr>
          <p:nvPr/>
        </p:nvPicPr>
        <p:blipFill>
          <a:blip r:embed="rId3"/>
          <a:stretch>
            <a:fillRect/>
          </a:stretch>
        </p:blipFill>
        <p:spPr>
          <a:xfrm>
            <a:off x="233812" y="3520059"/>
            <a:ext cx="8562975" cy="1885950"/>
          </a:xfrm>
          <a:prstGeom prst="rect">
            <a:avLst/>
          </a:prstGeom>
        </p:spPr>
      </p:pic>
      <p:sp>
        <p:nvSpPr>
          <p:cNvPr id="9" name="TextBox 8">
            <a:extLst>
              <a:ext uri="{FF2B5EF4-FFF2-40B4-BE49-F238E27FC236}">
                <a16:creationId xmlns:a16="http://schemas.microsoft.com/office/drawing/2014/main" id="{2F591592-5240-EB04-D436-1ABD919A9277}"/>
              </a:ext>
            </a:extLst>
          </p:cNvPr>
          <p:cNvSpPr txBox="1"/>
          <p:nvPr/>
        </p:nvSpPr>
        <p:spPr>
          <a:xfrm>
            <a:off x="233812" y="1451991"/>
            <a:ext cx="8171957" cy="1077218"/>
          </a:xfrm>
          <a:prstGeom prst="rect">
            <a:avLst/>
          </a:prstGeom>
          <a:noFill/>
        </p:spPr>
        <p:txBody>
          <a:bodyPr wrap="square" rtlCol="0">
            <a:spAutoFit/>
          </a:bodyPr>
          <a:lstStyle/>
          <a:p>
            <a:r>
              <a:rPr lang="en-US" sz="3200" b="0" i="0" dirty="0">
                <a:effectLst/>
                <a:latin typeface="Times New Roman" panose="02020603050405020304" pitchFamily="18" charset="0"/>
                <a:cs typeface="Times New Roman" panose="02020603050405020304" pitchFamily="18" charset="0"/>
              </a:rPr>
              <a:t>“Guns are like hammers—they're both tools with metal parts that could be used to kill someone”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9935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3: </a:t>
            </a:r>
            <a:endParaRPr/>
          </a:p>
        </p:txBody>
      </p:sp>
      <p:sp>
        <p:nvSpPr>
          <p:cNvPr id="120" name="Google Shape;120;p4"/>
          <p:cNvSpPr txBox="1"/>
          <p:nvPr/>
        </p:nvSpPr>
        <p:spPr>
          <a:xfrm>
            <a:off x="361950" y="5842337"/>
            <a:ext cx="82296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r>
              <a:rPr lang="en-US" sz="1800" b="0" i="0" u="sng" strike="noStrike">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https://www.facebook.com/groups/normalizingatheism/permalink/634350921776631/?mibextid=S66gvF</a:t>
            </a:r>
            <a:endParaRPr sz="2400">
              <a:solidFill>
                <a:srgbClr val="0070C0"/>
              </a:solidFill>
              <a:latin typeface="Arial"/>
              <a:ea typeface="Arial"/>
              <a:cs typeface="Arial"/>
              <a:sym typeface="Arial"/>
            </a:endParaRPr>
          </a:p>
        </p:txBody>
      </p:sp>
      <p:sp>
        <p:nvSpPr>
          <p:cNvPr id="121" name="Google Shape;121;p4"/>
          <p:cNvSpPr txBox="1">
            <a:spLocks noGrp="1"/>
          </p:cNvSpPr>
          <p:nvPr>
            <p:ph type="title"/>
          </p:nvPr>
        </p:nvSpPr>
        <p:spPr>
          <a:xfrm>
            <a:off x="762000" y="228600"/>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Fallacy of insufficient evidence</a:t>
            </a:r>
            <a:endParaRPr>
              <a:solidFill>
                <a:srgbClr val="C00000"/>
              </a:solidFill>
            </a:endParaRPr>
          </a:p>
        </p:txBody>
      </p:sp>
      <p:sp>
        <p:nvSpPr>
          <p:cNvPr id="122" name="Google Shape;122;p4"/>
          <p:cNvSpPr txBox="1"/>
          <p:nvPr/>
        </p:nvSpPr>
        <p:spPr>
          <a:xfrm>
            <a:off x="390525" y="5492826"/>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dirty="0">
                <a:solidFill>
                  <a:srgbClr val="0070C0"/>
                </a:solidFill>
                <a:latin typeface="Arial"/>
                <a:ea typeface="Arial"/>
                <a:cs typeface="Arial"/>
                <a:sym typeface="Arial"/>
              </a:rPr>
              <a:t>Fallacy type: In appropriate </a:t>
            </a:r>
            <a:r>
              <a:rPr lang="en-US" sz="2400" b="1" dirty="0">
                <a:solidFill>
                  <a:srgbClr val="0070C0"/>
                </a:solidFill>
              </a:rPr>
              <a:t>Appeal to authority</a:t>
            </a:r>
            <a:endParaRPr sz="2400" b="1" dirty="0">
              <a:solidFill>
                <a:srgbClr val="0070C0"/>
              </a:solidFill>
            </a:endParaRPr>
          </a:p>
        </p:txBody>
      </p:sp>
      <p:pic>
        <p:nvPicPr>
          <p:cNvPr id="123" name="Google Shape;123;p4"/>
          <p:cNvPicPr preferRelativeResize="0"/>
          <p:nvPr/>
        </p:nvPicPr>
        <p:blipFill rotWithShape="1">
          <a:blip r:embed="rId4">
            <a:alphaModFix/>
          </a:blip>
          <a:srcRect/>
          <a:stretch/>
        </p:blipFill>
        <p:spPr>
          <a:xfrm>
            <a:off x="2895600" y="930729"/>
            <a:ext cx="3524250" cy="46219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516675" y="55188"/>
            <a:ext cx="7772400" cy="641098"/>
          </a:xfrm>
          <a:prstGeom prst="rect">
            <a:avLst/>
          </a:prstGeom>
        </p:spPr>
        <p:txBody>
          <a:bodyPr spcFirstLastPara="1" wrap="square" lIns="91425" tIns="45700" rIns="91425" bIns="45700" anchor="ctr" anchorCtr="0">
            <a:noAutofit/>
          </a:bodyPr>
          <a:lstStyle/>
          <a:p>
            <a:r>
              <a:rPr lang="vi" sz="3600" dirty="0">
                <a:solidFill>
                  <a:srgbClr val="C00000"/>
                </a:solidFill>
              </a:rPr>
              <a:t>Assignment</a:t>
            </a:r>
            <a:endParaRPr dirty="0"/>
          </a:p>
        </p:txBody>
      </p:sp>
      <p:sp>
        <p:nvSpPr>
          <p:cNvPr id="102" name="Google Shape;102;p19"/>
          <p:cNvSpPr txBox="1">
            <a:spLocks noGrp="1"/>
          </p:cNvSpPr>
          <p:nvPr>
            <p:ph type="body" idx="2"/>
          </p:nvPr>
        </p:nvSpPr>
        <p:spPr>
          <a:xfrm>
            <a:off x="558937" y="5565098"/>
            <a:ext cx="7941600" cy="746100"/>
          </a:xfrm>
          <a:prstGeom prst="rect">
            <a:avLst/>
          </a:prstGeom>
        </p:spPr>
        <p:txBody>
          <a:bodyPr spcFirstLastPara="1" wrap="square" lIns="91425" tIns="45700" rIns="91425" bIns="45700" anchor="t" anchorCtr="0">
            <a:noAutofit/>
          </a:bodyPr>
          <a:lstStyle/>
          <a:p>
            <a:pPr marL="0" indent="0">
              <a:lnSpc>
                <a:spcPct val="115000"/>
              </a:lnSpc>
              <a:spcBef>
                <a:spcPts val="0"/>
              </a:spcBef>
              <a:buSzPts val="1100"/>
              <a:buNone/>
            </a:pPr>
            <a:r>
              <a:rPr lang="vi" sz="2400" b="1" dirty="0">
                <a:solidFill>
                  <a:srgbClr val="0070C0"/>
                </a:solidFill>
              </a:rPr>
              <a:t>Fallacy type: </a:t>
            </a:r>
            <a:r>
              <a:rPr lang="en-US" sz="2400" b="1" dirty="0">
                <a:solidFill>
                  <a:srgbClr val="0070C0"/>
                </a:solidFill>
                <a:highlight>
                  <a:srgbClr val="FFFF00"/>
                </a:highlight>
              </a:rPr>
              <a:t>Composition </a:t>
            </a:r>
            <a:endParaRPr dirty="0">
              <a:highlight>
                <a:srgbClr val="FFFF00"/>
              </a:highlight>
            </a:endParaRPr>
          </a:p>
          <a:p>
            <a:pPr marL="0" indent="0">
              <a:spcBef>
                <a:spcPts val="360"/>
              </a:spcBef>
              <a:buNone/>
            </a:pPr>
            <a:endParaRPr dirty="0"/>
          </a:p>
        </p:txBody>
      </p:sp>
      <p:sp>
        <p:nvSpPr>
          <p:cNvPr id="103" name="Google Shape;103;p19"/>
          <p:cNvSpPr txBox="1"/>
          <p:nvPr/>
        </p:nvSpPr>
        <p:spPr>
          <a:xfrm>
            <a:off x="516675" y="6230006"/>
            <a:ext cx="7772400" cy="3681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vi" sz="2400" dirty="0">
                <a:solidFill>
                  <a:srgbClr val="0070C0"/>
                </a:solidFill>
              </a:rPr>
              <a:t>Source: folk tale, 7th grade literature textbook</a:t>
            </a:r>
            <a:endParaRPr sz="2100" dirty="0">
              <a:solidFill>
                <a:srgbClr val="E8EAED"/>
              </a:solidFill>
              <a:highlight>
                <a:srgbClr val="303134"/>
              </a:highlight>
            </a:endParaRPr>
          </a:p>
          <a:p>
            <a:pPr>
              <a:buClr>
                <a:schemeClr val="dk1"/>
              </a:buClr>
              <a:buSzPts val="1100"/>
            </a:pPr>
            <a:endParaRPr sz="2400" dirty="0">
              <a:solidFill>
                <a:srgbClr val="0070C0"/>
              </a:solidFill>
            </a:endParaRPr>
          </a:p>
          <a:p>
            <a:endParaRPr dirty="0"/>
          </a:p>
        </p:txBody>
      </p:sp>
      <p:pic>
        <p:nvPicPr>
          <p:cNvPr id="104" name="Google Shape;104;p19"/>
          <p:cNvPicPr preferRelativeResize="0"/>
          <p:nvPr/>
        </p:nvPicPr>
        <p:blipFill>
          <a:blip r:embed="rId3">
            <a:alphaModFix/>
          </a:blip>
          <a:stretch>
            <a:fillRect/>
          </a:stretch>
        </p:blipFill>
        <p:spPr>
          <a:xfrm>
            <a:off x="360409" y="912588"/>
            <a:ext cx="8338655" cy="45887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ctrTitle"/>
          </p:nvPr>
        </p:nvSpPr>
        <p:spPr>
          <a:xfrm>
            <a:off x="685800" y="609600"/>
            <a:ext cx="7772400" cy="1447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latin typeface="Tahoma"/>
                <a:ea typeface="Tahoma"/>
                <a:cs typeface="Tahoma"/>
                <a:sym typeface="Tahoma"/>
              </a:rPr>
              <a:t>Chapter 7</a:t>
            </a:r>
            <a:endParaRPr/>
          </a:p>
        </p:txBody>
      </p:sp>
      <p:sp>
        <p:nvSpPr>
          <p:cNvPr id="237" name="Google Shape;237;p16"/>
          <p:cNvSpPr txBox="1">
            <a:spLocks noGrp="1"/>
          </p:cNvSpPr>
          <p:nvPr>
            <p:ph type="subTitle" idx="1"/>
          </p:nvPr>
        </p:nvSpPr>
        <p:spPr>
          <a:xfrm>
            <a:off x="990600" y="2216943"/>
            <a:ext cx="7620000" cy="121205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Noto Sans Symbols"/>
              <a:buNone/>
            </a:pPr>
            <a:r>
              <a:rPr lang="en-US" sz="4000" b="1">
                <a:solidFill>
                  <a:schemeClr val="dk1"/>
                </a:solidFill>
                <a:latin typeface="Tahoma"/>
                <a:ea typeface="Tahoma"/>
                <a:cs typeface="Tahoma"/>
                <a:sym typeface="Tahoma"/>
              </a:rPr>
              <a:t>Analyzing Arguments</a:t>
            </a:r>
            <a:endParaRPr sz="2800" b="1">
              <a:solidFill>
                <a:schemeClr val="dk1"/>
              </a:solidFill>
              <a:latin typeface="Tahoma"/>
              <a:ea typeface="Tahoma"/>
              <a:cs typeface="Tahoma"/>
              <a:sym typeface="Tahoma"/>
            </a:endParaRPr>
          </a:p>
          <a:p>
            <a:pPr marL="0" lvl="0" indent="0" algn="ctr" rtl="0">
              <a:spcBef>
                <a:spcPts val="800"/>
              </a:spcBef>
              <a:spcAft>
                <a:spcPts val="0"/>
              </a:spcAft>
              <a:buClr>
                <a:srgbClr val="888888"/>
              </a:buClr>
              <a:buSzPts val="4000"/>
              <a:buFont typeface="Noto Sans Symbols"/>
              <a:buNone/>
            </a:pPr>
            <a:endParaRPr sz="4000" b="1">
              <a:solidFill>
                <a:schemeClr val="dk1"/>
              </a:solidFill>
              <a:latin typeface="Tahoma"/>
              <a:ea typeface="Tahoma"/>
              <a:cs typeface="Tahoma"/>
              <a:sym typeface="Tahoma"/>
            </a:endParaRPr>
          </a:p>
        </p:txBody>
      </p:sp>
      <p:sp>
        <p:nvSpPr>
          <p:cNvPr id="238" name="Google Shape;238;p16"/>
          <p:cNvSpPr txBox="1"/>
          <p:nvPr/>
        </p:nvSpPr>
        <p:spPr>
          <a:xfrm>
            <a:off x="838200" y="3733800"/>
            <a:ext cx="7467600" cy="16789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ahoma"/>
                <a:ea typeface="Tahoma"/>
                <a:cs typeface="Tahoma"/>
                <a:sym typeface="Tahoma"/>
              </a:rPr>
              <a:t>Objectives: </a:t>
            </a:r>
            <a:endParaRPr/>
          </a:p>
          <a:p>
            <a:pPr marL="0" marR="0" lvl="0" indent="0" algn="l" rtl="0">
              <a:spcBef>
                <a:spcPts val="0"/>
              </a:spcBef>
              <a:spcAft>
                <a:spcPts val="0"/>
              </a:spcAft>
              <a:buNone/>
            </a:pPr>
            <a:endParaRPr sz="1800" b="1">
              <a:solidFill>
                <a:schemeClr val="dk1"/>
              </a:solidFill>
              <a:latin typeface="Tahoma"/>
              <a:ea typeface="Tahoma"/>
              <a:cs typeface="Tahoma"/>
              <a:sym typeface="Tahoma"/>
            </a:endParaRPr>
          </a:p>
          <a:p>
            <a:pPr marL="285750" marR="0" lvl="0" indent="-285750" algn="l" rtl="0">
              <a:lnSpc>
                <a:spcPct val="150000"/>
              </a:lnSpc>
              <a:spcBef>
                <a:spcPts val="0"/>
              </a:spcBef>
              <a:spcAft>
                <a:spcPts val="0"/>
              </a:spcAft>
              <a:buClr>
                <a:schemeClr val="dk1"/>
              </a:buClr>
              <a:buSzPts val="2400"/>
              <a:buFont typeface="Tahoma"/>
              <a:buChar char="-"/>
            </a:pPr>
            <a:r>
              <a:rPr lang="en-US" sz="2400" b="0">
                <a:solidFill>
                  <a:schemeClr val="dk1"/>
                </a:solidFill>
                <a:latin typeface="Tahoma"/>
                <a:ea typeface="Tahoma"/>
                <a:cs typeface="Tahoma"/>
                <a:sym typeface="Tahoma"/>
              </a:rPr>
              <a:t>To see the logical structures of short arguments</a:t>
            </a:r>
            <a:endParaRPr/>
          </a:p>
          <a:p>
            <a:pPr marL="285750" marR="0" lvl="0" indent="-285750" algn="l" rtl="0">
              <a:lnSpc>
                <a:spcPct val="150000"/>
              </a:lnSpc>
              <a:spcBef>
                <a:spcPts val="0"/>
              </a:spcBef>
              <a:spcAft>
                <a:spcPts val="0"/>
              </a:spcAft>
              <a:buClr>
                <a:schemeClr val="dk1"/>
              </a:buClr>
              <a:buSzPts val="2400"/>
              <a:buFont typeface="Tahoma"/>
              <a:buChar char="-"/>
            </a:pPr>
            <a:r>
              <a:rPr lang="en-US" sz="2400" b="0">
                <a:solidFill>
                  <a:schemeClr val="dk1"/>
                </a:solidFill>
                <a:latin typeface="Tahoma"/>
                <a:ea typeface="Tahoma"/>
                <a:cs typeface="Tahoma"/>
                <a:sym typeface="Tahoma"/>
              </a:rPr>
              <a:t>To add clarity to long and confusing arguments</a:t>
            </a:r>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7"/>
          <p:cNvSpPr txBox="1">
            <a:spLocks noGrp="1"/>
          </p:cNvSpPr>
          <p:nvPr>
            <p:ph type="ctrTitle"/>
          </p:nvPr>
        </p:nvSpPr>
        <p:spPr>
          <a:xfrm>
            <a:off x="685800" y="685800"/>
            <a:ext cx="7772400" cy="1447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latin typeface="Tahoma"/>
                <a:ea typeface="Tahoma"/>
                <a:cs typeface="Tahoma"/>
                <a:sym typeface="Tahoma"/>
              </a:rPr>
              <a:t>Part 1</a:t>
            </a:r>
            <a:endParaRPr/>
          </a:p>
        </p:txBody>
      </p:sp>
      <p:sp>
        <p:nvSpPr>
          <p:cNvPr id="244" name="Google Shape;244;p17"/>
          <p:cNvSpPr txBox="1">
            <a:spLocks noGrp="1"/>
          </p:cNvSpPr>
          <p:nvPr>
            <p:ph type="subTitle" idx="1"/>
          </p:nvPr>
        </p:nvSpPr>
        <p:spPr>
          <a:xfrm>
            <a:off x="533400" y="2514600"/>
            <a:ext cx="8458200" cy="242411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000"/>
              <a:buFont typeface="Noto Sans Symbols"/>
              <a:buNone/>
            </a:pPr>
            <a:r>
              <a:rPr lang="en-US" sz="4000" b="1">
                <a:solidFill>
                  <a:schemeClr val="dk1"/>
                </a:solidFill>
                <a:latin typeface="Tahoma"/>
                <a:ea typeface="Tahoma"/>
                <a:cs typeface="Tahoma"/>
                <a:sym typeface="Tahoma"/>
              </a:rPr>
              <a:t>Diagramming Short Arguments</a:t>
            </a:r>
            <a:endParaRPr/>
          </a:p>
          <a:p>
            <a:pPr marL="0" lvl="0" indent="0" algn="ctr" rtl="0">
              <a:spcBef>
                <a:spcPts val="800"/>
              </a:spcBef>
              <a:spcAft>
                <a:spcPts val="0"/>
              </a:spcAft>
              <a:buClr>
                <a:srgbClr val="888888"/>
              </a:buClr>
              <a:buSzPts val="4000"/>
              <a:buFont typeface="Noto Sans Symbols"/>
              <a:buNone/>
            </a:pPr>
            <a:endParaRPr sz="4000" b="1">
              <a:solidFill>
                <a:schemeClr val="dk1"/>
              </a:solidFill>
              <a:latin typeface="Tahoma"/>
              <a:ea typeface="Tahoma"/>
              <a:cs typeface="Tahoma"/>
              <a:sym typeface="Tahoma"/>
            </a:endParaRPr>
          </a:p>
        </p:txBody>
      </p:sp>
    </p:spTree>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8"/>
          <p:cNvSpPr txBox="1">
            <a:spLocks noGrp="1"/>
          </p:cNvSpPr>
          <p:nvPr>
            <p:ph type="ctrTitle"/>
          </p:nvPr>
        </p:nvSpPr>
        <p:spPr>
          <a:xfrm>
            <a:off x="609600" y="152400"/>
            <a:ext cx="7772400"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ahoma"/>
                <a:ea typeface="Tahoma"/>
                <a:cs typeface="Tahoma"/>
                <a:sym typeface="Tahoma"/>
              </a:rPr>
              <a:t>Arguments – Review   </a:t>
            </a:r>
            <a:endParaRPr/>
          </a:p>
        </p:txBody>
      </p:sp>
      <p:sp>
        <p:nvSpPr>
          <p:cNvPr id="250" name="Google Shape;250;p18"/>
          <p:cNvSpPr txBox="1">
            <a:spLocks noGrp="1"/>
          </p:cNvSpPr>
          <p:nvPr>
            <p:ph type="subTitle" idx="1"/>
          </p:nvPr>
        </p:nvSpPr>
        <p:spPr>
          <a:xfrm>
            <a:off x="685800" y="1647592"/>
            <a:ext cx="8077200" cy="41148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3200"/>
              <a:buNone/>
            </a:pPr>
            <a:r>
              <a:rPr lang="en-US">
                <a:solidFill>
                  <a:schemeClr val="dk1"/>
                </a:solidFill>
                <a:latin typeface="Tahoma"/>
                <a:ea typeface="Tahoma"/>
                <a:cs typeface="Tahoma"/>
                <a:sym typeface="Tahoma"/>
              </a:rPr>
              <a:t>Arguments consist of </a:t>
            </a:r>
            <a:r>
              <a:rPr lang="en-US" b="1" u="sng">
                <a:solidFill>
                  <a:schemeClr val="dk1"/>
                </a:solidFill>
                <a:latin typeface="Tahoma"/>
                <a:ea typeface="Tahoma"/>
                <a:cs typeface="Tahoma"/>
                <a:sym typeface="Tahoma"/>
              </a:rPr>
              <a:t>premises</a:t>
            </a:r>
            <a:r>
              <a:rPr lang="en-US">
                <a:solidFill>
                  <a:schemeClr val="dk1"/>
                </a:solidFill>
                <a:latin typeface="Tahoma"/>
                <a:ea typeface="Tahoma"/>
                <a:cs typeface="Tahoma"/>
                <a:sym typeface="Tahoma"/>
              </a:rPr>
              <a:t> and </a:t>
            </a:r>
            <a:r>
              <a:rPr lang="en-US" b="1" u="sng">
                <a:solidFill>
                  <a:schemeClr val="dk1"/>
                </a:solidFill>
                <a:latin typeface="Tahoma"/>
                <a:ea typeface="Tahoma"/>
                <a:cs typeface="Tahoma"/>
                <a:sym typeface="Tahoma"/>
              </a:rPr>
              <a:t>conclusions</a:t>
            </a:r>
            <a:r>
              <a:rPr lang="en-US">
                <a:solidFill>
                  <a:schemeClr val="dk1"/>
                </a:solidFill>
                <a:latin typeface="Tahoma"/>
                <a:ea typeface="Tahoma"/>
                <a:cs typeface="Tahoma"/>
                <a:sym typeface="Tahoma"/>
              </a:rPr>
              <a:t>.</a:t>
            </a:r>
            <a:endParaRPr/>
          </a:p>
          <a:p>
            <a:pPr marL="0" lvl="0" indent="0" algn="l" rtl="0">
              <a:spcBef>
                <a:spcPts val="640"/>
              </a:spcBef>
              <a:spcAft>
                <a:spcPts val="0"/>
              </a:spcAft>
              <a:buClr>
                <a:srgbClr val="888888"/>
              </a:buClr>
              <a:buSzPts val="3200"/>
              <a:buFont typeface="Noto Sans Symbols"/>
              <a:buNone/>
            </a:pPr>
            <a:endParaRPr>
              <a:solidFill>
                <a:schemeClr val="dk1"/>
              </a:solidFill>
              <a:latin typeface="Tahoma"/>
              <a:ea typeface="Tahoma"/>
              <a:cs typeface="Tahoma"/>
              <a:sym typeface="Tahoma"/>
            </a:endParaRPr>
          </a:p>
          <a:p>
            <a:pPr marL="0" lvl="0" indent="0" algn="l" rtl="0">
              <a:spcBef>
                <a:spcPts val="640"/>
              </a:spcBef>
              <a:spcAft>
                <a:spcPts val="0"/>
              </a:spcAft>
              <a:buClr>
                <a:schemeClr val="dk1"/>
              </a:buClr>
              <a:buSzPts val="3200"/>
              <a:buNone/>
            </a:pPr>
            <a:r>
              <a:rPr lang="en-US">
                <a:solidFill>
                  <a:schemeClr val="dk1"/>
                </a:solidFill>
                <a:latin typeface="Tahoma"/>
                <a:ea typeface="Tahoma"/>
                <a:cs typeface="Tahoma"/>
                <a:sym typeface="Tahoma"/>
              </a:rPr>
              <a:t>Premises and conclusions are statements.</a:t>
            </a:r>
            <a:endParaRPr/>
          </a:p>
          <a:p>
            <a:pPr marL="0" lvl="0" indent="0" algn="l" rtl="0">
              <a:spcBef>
                <a:spcPts val="640"/>
              </a:spcBef>
              <a:spcAft>
                <a:spcPts val="0"/>
              </a:spcAft>
              <a:buClr>
                <a:srgbClr val="888888"/>
              </a:buClr>
              <a:buSzPts val="3200"/>
              <a:buFont typeface="Noto Sans Symbols"/>
              <a:buNone/>
            </a:pPr>
            <a:endParaRPr>
              <a:latin typeface="Tahoma"/>
              <a:ea typeface="Tahoma"/>
              <a:cs typeface="Tahoma"/>
              <a:sym typeface="Tahoma"/>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500"/>
                                        <p:tgtEl>
                                          <p:spTgt spid="2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0">
                                            <p:txEl>
                                              <p:pRg st="1" end="1"/>
                                            </p:txEl>
                                          </p:spTgt>
                                        </p:tgtEl>
                                        <p:attrNameLst>
                                          <p:attrName>style.visibility</p:attrName>
                                        </p:attrNameLst>
                                      </p:cBhvr>
                                      <p:to>
                                        <p:strVal val="visible"/>
                                      </p:to>
                                    </p:set>
                                    <p:animEffect transition="in" filter="fade">
                                      <p:cBhvr>
                                        <p:cTn id="12" dur="500"/>
                                        <p:tgtEl>
                                          <p:spTgt spid="2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0">
                                            <p:txEl>
                                              <p:pRg st="2" end="2"/>
                                            </p:txEl>
                                          </p:spTgt>
                                        </p:tgtEl>
                                        <p:attrNameLst>
                                          <p:attrName>style.visibility</p:attrName>
                                        </p:attrNameLst>
                                      </p:cBhvr>
                                      <p:to>
                                        <p:strVal val="visible"/>
                                      </p:to>
                                    </p:set>
                                    <p:animEffect transition="in" filter="fade">
                                      <p:cBhvr>
                                        <p:cTn id="17" dur="500"/>
                                        <p:tgtEl>
                                          <p:spTgt spid="2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xEl>
                                              <p:pRg st="3" end="3"/>
                                            </p:txEl>
                                          </p:spTgt>
                                        </p:tgtEl>
                                        <p:attrNameLst>
                                          <p:attrName>style.visibility</p:attrName>
                                        </p:attrNameLst>
                                      </p:cBhvr>
                                      <p:to>
                                        <p:strVal val="visible"/>
                                      </p:to>
                                    </p:set>
                                    <p:animEffect transition="in" filter="fade">
                                      <p:cBhvr>
                                        <p:cTn id="22" dur="500"/>
                                        <p:tgtEl>
                                          <p:spTgt spid="2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9"/>
          <p:cNvSpPr txBox="1">
            <a:spLocks noGrp="1"/>
          </p:cNvSpPr>
          <p:nvPr>
            <p:ph type="ctrTitle"/>
          </p:nvPr>
        </p:nvSpPr>
        <p:spPr>
          <a:xfrm>
            <a:off x="800100" y="0"/>
            <a:ext cx="75438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ahoma"/>
                <a:ea typeface="Tahoma"/>
                <a:cs typeface="Tahoma"/>
                <a:sym typeface="Tahoma"/>
              </a:rPr>
              <a:t>Arguments – Review </a:t>
            </a:r>
            <a:endParaRPr/>
          </a:p>
        </p:txBody>
      </p:sp>
      <p:sp>
        <p:nvSpPr>
          <p:cNvPr id="257" name="Google Shape;257;p19"/>
          <p:cNvSpPr txBox="1">
            <a:spLocks noGrp="1"/>
          </p:cNvSpPr>
          <p:nvPr>
            <p:ph type="subTitle" idx="1"/>
          </p:nvPr>
        </p:nvSpPr>
        <p:spPr>
          <a:xfrm>
            <a:off x="228600" y="990600"/>
            <a:ext cx="8763000" cy="4114800"/>
          </a:xfrm>
          <a:prstGeom prst="rect">
            <a:avLst/>
          </a:prstGeom>
          <a:noFill/>
          <a:ln>
            <a:noFill/>
          </a:ln>
        </p:spPr>
        <p:txBody>
          <a:bodyPr spcFirstLastPara="1" wrap="square" lIns="91425" tIns="45700" rIns="91425" bIns="45700" anchor="t" anchorCtr="0">
            <a:normAutofit fontScale="25000" lnSpcReduction="20000"/>
          </a:bodyPr>
          <a:lstStyle/>
          <a:p>
            <a:pPr marL="0" lvl="0" indent="0" algn="just" rtl="0">
              <a:lnSpc>
                <a:spcPct val="170000"/>
              </a:lnSpc>
              <a:spcBef>
                <a:spcPts val="0"/>
              </a:spcBef>
              <a:spcAft>
                <a:spcPts val="0"/>
              </a:spcAft>
              <a:buClr>
                <a:schemeClr val="accent2"/>
              </a:buClr>
              <a:buSzPct val="100000"/>
              <a:buNone/>
            </a:pPr>
            <a:r>
              <a:rPr lang="en-US" sz="9600" b="1">
                <a:solidFill>
                  <a:schemeClr val="accent2"/>
                </a:solidFill>
                <a:latin typeface="Tahoma"/>
                <a:ea typeface="Tahoma"/>
                <a:cs typeface="Tahoma"/>
                <a:sym typeface="Tahoma"/>
              </a:rPr>
              <a:t>Premise indicator words: </a:t>
            </a:r>
            <a:endParaRPr/>
          </a:p>
          <a:p>
            <a:pPr marL="0" lvl="0" indent="0" algn="just" rtl="0">
              <a:lnSpc>
                <a:spcPct val="170000"/>
              </a:lnSpc>
              <a:spcBef>
                <a:spcPts val="480"/>
              </a:spcBef>
              <a:spcAft>
                <a:spcPts val="0"/>
              </a:spcAft>
              <a:buClr>
                <a:schemeClr val="dk1"/>
              </a:buClr>
              <a:buSzPct val="100000"/>
              <a:buFont typeface="Noto Sans Symbols"/>
              <a:buNone/>
            </a:pPr>
            <a:r>
              <a:rPr lang="en-US" sz="9600">
                <a:solidFill>
                  <a:schemeClr val="dk1"/>
                </a:solidFill>
                <a:latin typeface="Tahoma"/>
                <a:ea typeface="Tahoma"/>
                <a:cs typeface="Tahoma"/>
                <a:sym typeface="Tahoma"/>
              </a:rPr>
              <a:t>since, because, for, given that, seeing that, considering that, inasmuch as, as, in view of the fact that, as indicated by, judging from, on account of</a:t>
            </a:r>
            <a:endParaRPr/>
          </a:p>
          <a:p>
            <a:pPr marL="0" lvl="0" indent="0" algn="just" rtl="0">
              <a:lnSpc>
                <a:spcPct val="170000"/>
              </a:lnSpc>
              <a:spcBef>
                <a:spcPts val="480"/>
              </a:spcBef>
              <a:spcAft>
                <a:spcPts val="0"/>
              </a:spcAft>
              <a:buClr>
                <a:schemeClr val="accent2"/>
              </a:buClr>
              <a:buSzPct val="100000"/>
              <a:buNone/>
            </a:pPr>
            <a:r>
              <a:rPr lang="en-US" sz="9600" b="1">
                <a:solidFill>
                  <a:schemeClr val="accent2"/>
                </a:solidFill>
                <a:latin typeface="Tahoma"/>
                <a:ea typeface="Tahoma"/>
                <a:cs typeface="Tahoma"/>
                <a:sym typeface="Tahoma"/>
              </a:rPr>
              <a:t>Conclusion indicator words: </a:t>
            </a:r>
            <a:endParaRPr/>
          </a:p>
          <a:p>
            <a:pPr marL="0" lvl="0" indent="0" algn="just" rtl="0">
              <a:lnSpc>
                <a:spcPct val="170000"/>
              </a:lnSpc>
              <a:spcBef>
                <a:spcPts val="480"/>
              </a:spcBef>
              <a:spcAft>
                <a:spcPts val="0"/>
              </a:spcAft>
              <a:buClr>
                <a:schemeClr val="dk1"/>
              </a:buClr>
              <a:buSzPct val="100000"/>
              <a:buFont typeface="Noto Sans Symbols"/>
              <a:buNone/>
            </a:pPr>
            <a:r>
              <a:rPr lang="en-US" sz="9600">
                <a:solidFill>
                  <a:schemeClr val="dk1"/>
                </a:solidFill>
                <a:latin typeface="Tahoma"/>
                <a:ea typeface="Tahoma"/>
                <a:cs typeface="Tahoma"/>
                <a:sym typeface="Tahoma"/>
              </a:rPr>
              <a:t>therefore, thus, hence, consequently, so, accordingly, it follows that, for this reason, that is why, which shows that, wherefore, this implies that, as a result, this suggests that, this being so, we may infer that, etc.</a:t>
            </a:r>
            <a:endParaRPr/>
          </a:p>
          <a:p>
            <a:pPr marL="0" lvl="0" indent="0" algn="ctr" rtl="0">
              <a:spcBef>
                <a:spcPts val="160"/>
              </a:spcBef>
              <a:spcAft>
                <a:spcPts val="0"/>
              </a:spcAft>
              <a:buClr>
                <a:srgbClr val="888888"/>
              </a:buClr>
              <a:buSzPct val="100000"/>
              <a:buNone/>
            </a:pPr>
            <a:endParaRPr>
              <a:solidFill>
                <a:schemeClr val="dk1"/>
              </a:solidFill>
              <a:latin typeface="Tahoma"/>
              <a:ea typeface="Tahoma"/>
              <a:cs typeface="Tahoma"/>
              <a:sym typeface="Tahoma"/>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5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5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500"/>
                                        <p:tgtEl>
                                          <p:spTgt spid="2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xEl>
                                              <p:pRg st="3" end="3"/>
                                            </p:txEl>
                                          </p:spTgt>
                                        </p:tgtEl>
                                        <p:attrNameLst>
                                          <p:attrName>style.visibility</p:attrName>
                                        </p:attrNameLst>
                                      </p:cBhvr>
                                      <p:to>
                                        <p:strVal val="visible"/>
                                      </p:to>
                                    </p:set>
                                    <p:animEffect transition="in" filter="fade">
                                      <p:cBhvr>
                                        <p:cTn id="22" dur="500"/>
                                        <p:tgtEl>
                                          <p:spTgt spid="2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7">
                                            <p:txEl>
                                              <p:pRg st="4" end="4"/>
                                            </p:txEl>
                                          </p:spTgt>
                                        </p:tgtEl>
                                        <p:attrNameLst>
                                          <p:attrName>style.visibility</p:attrName>
                                        </p:attrNameLst>
                                      </p:cBhvr>
                                      <p:to>
                                        <p:strVal val="visible"/>
                                      </p:to>
                                    </p:set>
                                    <p:animEffect transition="in" filter="fade">
                                      <p:cBhvr>
                                        <p:cTn id="27" dur="500"/>
                                        <p:tgtEl>
                                          <p:spTgt spid="25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0"/>
          <p:cNvSpPr txBox="1">
            <a:spLocks noGrp="1"/>
          </p:cNvSpPr>
          <p:nvPr>
            <p:ph type="ctrTitle"/>
          </p:nvPr>
        </p:nvSpPr>
        <p:spPr>
          <a:xfrm>
            <a:off x="457200" y="36513"/>
            <a:ext cx="8382000" cy="1066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ahoma"/>
                <a:ea typeface="Tahoma"/>
                <a:cs typeface="Tahoma"/>
                <a:sym typeface="Tahoma"/>
              </a:rPr>
              <a:t>Diagramming Short Arguments</a:t>
            </a:r>
            <a:endParaRPr/>
          </a:p>
        </p:txBody>
      </p:sp>
      <p:sp>
        <p:nvSpPr>
          <p:cNvPr id="263" name="Google Shape;263;p20"/>
          <p:cNvSpPr txBox="1">
            <a:spLocks noGrp="1"/>
          </p:cNvSpPr>
          <p:nvPr>
            <p:ph type="subTitle" idx="1"/>
          </p:nvPr>
        </p:nvSpPr>
        <p:spPr>
          <a:xfrm>
            <a:off x="838200" y="1295400"/>
            <a:ext cx="7848600" cy="4114800"/>
          </a:xfrm>
          <a:prstGeom prst="rect">
            <a:avLst/>
          </a:prstGeom>
          <a:noFill/>
          <a:ln>
            <a:noFill/>
          </a:ln>
        </p:spPr>
        <p:txBody>
          <a:bodyPr spcFirstLastPara="1" wrap="square" lIns="91425" tIns="45700" rIns="91425" bIns="45700" anchor="t" anchorCtr="0">
            <a:normAutofit fontScale="85000" lnSpcReduction="10000"/>
          </a:bodyPr>
          <a:lstStyle/>
          <a:p>
            <a:pPr marL="0" lvl="0" indent="0" algn="ctr" rtl="0">
              <a:spcBef>
                <a:spcPts val="0"/>
              </a:spcBef>
              <a:spcAft>
                <a:spcPts val="0"/>
              </a:spcAft>
              <a:buClr>
                <a:schemeClr val="accent2"/>
              </a:buClr>
              <a:buSzPct val="100000"/>
              <a:buNone/>
            </a:pPr>
            <a:r>
              <a:rPr lang="en-US" b="1">
                <a:solidFill>
                  <a:schemeClr val="accent2"/>
                </a:solidFill>
                <a:latin typeface="Tahoma"/>
                <a:ea typeface="Tahoma"/>
                <a:cs typeface="Tahoma"/>
                <a:sym typeface="Tahoma"/>
              </a:rPr>
              <a:t>Argument:</a:t>
            </a:r>
            <a:endParaRPr/>
          </a:p>
          <a:p>
            <a:pPr marL="0" lvl="0" indent="0" algn="ctr" rtl="0">
              <a:lnSpc>
                <a:spcPct val="120000"/>
              </a:lnSpc>
              <a:spcBef>
                <a:spcPts val="544"/>
              </a:spcBef>
              <a:spcAft>
                <a:spcPts val="0"/>
              </a:spcAft>
              <a:buClr>
                <a:srgbClr val="888888"/>
              </a:buClr>
              <a:buSzPct val="100000"/>
              <a:buFont typeface="Noto Sans Symbols"/>
              <a:buNone/>
            </a:pPr>
            <a:endParaRPr>
              <a:latin typeface="Tahoma"/>
              <a:ea typeface="Tahoma"/>
              <a:cs typeface="Tahoma"/>
              <a:sym typeface="Tahoma"/>
            </a:endParaRPr>
          </a:p>
          <a:p>
            <a:pPr marL="0" lvl="0" indent="0" algn="l" rtl="0">
              <a:lnSpc>
                <a:spcPct val="160000"/>
              </a:lnSpc>
              <a:spcBef>
                <a:spcPts val="544"/>
              </a:spcBef>
              <a:spcAft>
                <a:spcPts val="0"/>
              </a:spcAft>
              <a:buClr>
                <a:schemeClr val="dk1"/>
              </a:buClr>
              <a:buSzPct val="100000"/>
              <a:buFont typeface="Noto Sans Symbols"/>
              <a:buNone/>
            </a:pPr>
            <a:r>
              <a:rPr lang="en-US">
                <a:solidFill>
                  <a:schemeClr val="dk1"/>
                </a:solidFill>
                <a:latin typeface="Tahoma"/>
                <a:ea typeface="Tahoma"/>
                <a:cs typeface="Tahoma"/>
                <a:sym typeface="Tahoma"/>
              </a:rPr>
              <a:t>The death penalty should be abolished because it’s racially discriminatory, there’s no evidence that it’s more effective than life imprisonment, and innocent people may be executed by mistake.</a:t>
            </a:r>
            <a:endParaRPr/>
          </a:p>
        </p:txBody>
      </p:sp>
    </p:spTree>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1"/>
          <p:cNvSpPr txBox="1">
            <a:spLocks noGrp="1"/>
          </p:cNvSpPr>
          <p:nvPr>
            <p:ph type="ctrTitle"/>
          </p:nvPr>
        </p:nvSpPr>
        <p:spPr>
          <a:xfrm>
            <a:off x="381000" y="76200"/>
            <a:ext cx="83058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ahoma"/>
                <a:ea typeface="Tahoma"/>
                <a:cs typeface="Tahoma"/>
                <a:sym typeface="Tahoma"/>
              </a:rPr>
              <a:t>Diagramming Short Arguments</a:t>
            </a:r>
            <a:endParaRPr/>
          </a:p>
        </p:txBody>
      </p:sp>
      <p:sp>
        <p:nvSpPr>
          <p:cNvPr id="269" name="Google Shape;269;p21"/>
          <p:cNvSpPr txBox="1">
            <a:spLocks noGrp="1"/>
          </p:cNvSpPr>
          <p:nvPr>
            <p:ph type="subTitle" idx="1"/>
          </p:nvPr>
        </p:nvSpPr>
        <p:spPr>
          <a:xfrm>
            <a:off x="266700" y="1143000"/>
            <a:ext cx="8801100" cy="4876800"/>
          </a:xfrm>
          <a:prstGeom prst="rect">
            <a:avLst/>
          </a:prstGeom>
          <a:noFill/>
          <a:ln>
            <a:noFill/>
          </a:ln>
        </p:spPr>
        <p:txBody>
          <a:bodyPr spcFirstLastPara="1" wrap="square" lIns="91425" tIns="45700" rIns="91425" bIns="45700" anchor="t" anchorCtr="0">
            <a:normAutofit fontScale="92500"/>
          </a:bodyPr>
          <a:lstStyle/>
          <a:p>
            <a:pPr marL="0" lvl="0" indent="0" algn="ctr" rtl="0">
              <a:spcBef>
                <a:spcPts val="0"/>
              </a:spcBef>
              <a:spcAft>
                <a:spcPts val="0"/>
              </a:spcAft>
              <a:buClr>
                <a:schemeClr val="accent2"/>
              </a:buClr>
              <a:buSzPct val="100000"/>
              <a:buNone/>
            </a:pPr>
            <a:r>
              <a:rPr lang="en-US">
                <a:solidFill>
                  <a:schemeClr val="accent2"/>
                </a:solidFill>
                <a:latin typeface="Tahoma"/>
                <a:ea typeface="Tahoma"/>
                <a:cs typeface="Tahoma"/>
                <a:sym typeface="Tahoma"/>
              </a:rPr>
              <a:t>Step 1:  Identify (circle, underline, etc.) all premise and / or conclusion indicators.</a:t>
            </a:r>
            <a:endParaRPr/>
          </a:p>
          <a:p>
            <a:pPr marL="0" lvl="0" indent="0" algn="ctr" rtl="0">
              <a:spcBef>
                <a:spcPts val="592"/>
              </a:spcBef>
              <a:spcAft>
                <a:spcPts val="0"/>
              </a:spcAft>
              <a:buClr>
                <a:srgbClr val="888888"/>
              </a:buClr>
              <a:buSzPct val="100000"/>
              <a:buNone/>
            </a:pPr>
            <a:endParaRPr>
              <a:solidFill>
                <a:srgbClr val="FFC000"/>
              </a:solidFill>
              <a:latin typeface="Tahoma"/>
              <a:ea typeface="Tahoma"/>
              <a:cs typeface="Tahoma"/>
              <a:sym typeface="Tahoma"/>
            </a:endParaRPr>
          </a:p>
          <a:p>
            <a:pPr marL="0" lvl="0" indent="0" algn="l" rtl="0">
              <a:lnSpc>
                <a:spcPct val="160000"/>
              </a:lnSpc>
              <a:spcBef>
                <a:spcPts val="592"/>
              </a:spcBef>
              <a:spcAft>
                <a:spcPts val="0"/>
              </a:spcAft>
              <a:buClr>
                <a:schemeClr val="dk1"/>
              </a:buClr>
              <a:buSzPct val="100000"/>
              <a:buNone/>
            </a:pPr>
            <a:r>
              <a:rPr lang="en-US">
                <a:solidFill>
                  <a:schemeClr val="dk1"/>
                </a:solidFill>
                <a:latin typeface="Tahoma"/>
                <a:ea typeface="Tahoma"/>
                <a:cs typeface="Tahoma"/>
                <a:sym typeface="Tahoma"/>
              </a:rPr>
              <a:t>The death penalty should be abolished </a:t>
            </a:r>
            <a:r>
              <a:rPr lang="en-US" b="1" i="1" u="sng">
                <a:solidFill>
                  <a:schemeClr val="dk1"/>
                </a:solidFill>
                <a:latin typeface="Tahoma"/>
                <a:ea typeface="Tahoma"/>
                <a:cs typeface="Tahoma"/>
                <a:sym typeface="Tahoma"/>
              </a:rPr>
              <a:t>because</a:t>
            </a:r>
            <a:r>
              <a:rPr lang="en-US">
                <a:solidFill>
                  <a:schemeClr val="dk1"/>
                </a:solidFill>
                <a:latin typeface="Tahoma"/>
                <a:ea typeface="Tahoma"/>
                <a:cs typeface="Tahoma"/>
                <a:sym typeface="Tahoma"/>
              </a:rPr>
              <a:t> it’s racially discriminatory, there’s no evidence that it’s more effective than life imprisonment, and innocent people may be executed by mistake.</a:t>
            </a:r>
            <a:endParaRPr/>
          </a:p>
        </p:txBody>
      </p:sp>
    </p:spTree>
  </p:cSld>
  <p:clrMapOvr>
    <a:masterClrMapping/>
  </p:clrMapOvr>
  <p:transition spd="med">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2"/>
          <p:cNvSpPr txBox="1">
            <a:spLocks noGrp="1"/>
          </p:cNvSpPr>
          <p:nvPr>
            <p:ph type="ctrTitle"/>
          </p:nvPr>
        </p:nvSpPr>
        <p:spPr>
          <a:xfrm>
            <a:off x="762000" y="0"/>
            <a:ext cx="7924800" cy="990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ahoma"/>
                <a:ea typeface="Tahoma"/>
                <a:cs typeface="Tahoma"/>
                <a:sym typeface="Tahoma"/>
              </a:rPr>
              <a:t>Diagramming Short Arguments</a:t>
            </a:r>
            <a:endParaRPr/>
          </a:p>
        </p:txBody>
      </p:sp>
      <p:sp>
        <p:nvSpPr>
          <p:cNvPr id="275" name="Google Shape;275;p22"/>
          <p:cNvSpPr txBox="1">
            <a:spLocks noGrp="1"/>
          </p:cNvSpPr>
          <p:nvPr>
            <p:ph type="subTitle" idx="1"/>
          </p:nvPr>
        </p:nvSpPr>
        <p:spPr>
          <a:xfrm>
            <a:off x="304800" y="1143000"/>
            <a:ext cx="8534400" cy="4953000"/>
          </a:xfrm>
          <a:prstGeom prst="rect">
            <a:avLst/>
          </a:prstGeom>
          <a:noFill/>
          <a:ln>
            <a:noFill/>
          </a:ln>
        </p:spPr>
        <p:txBody>
          <a:bodyPr spcFirstLastPara="1" wrap="square" lIns="91425" tIns="45700" rIns="91425" bIns="45700" anchor="t" anchorCtr="0">
            <a:normAutofit fontScale="92500" lnSpcReduction="10000"/>
          </a:bodyPr>
          <a:lstStyle/>
          <a:p>
            <a:pPr marL="609600" lvl="0" indent="-609600" algn="l" rtl="0">
              <a:lnSpc>
                <a:spcPct val="160000"/>
              </a:lnSpc>
              <a:spcBef>
                <a:spcPts val="0"/>
              </a:spcBef>
              <a:spcAft>
                <a:spcPts val="0"/>
              </a:spcAft>
              <a:buClr>
                <a:schemeClr val="accent2"/>
              </a:buClr>
              <a:buSzPct val="100000"/>
              <a:buNone/>
            </a:pPr>
            <a:r>
              <a:rPr lang="en-US" sz="2800" b="1">
                <a:solidFill>
                  <a:schemeClr val="accent2"/>
                </a:solidFill>
                <a:latin typeface="Tahoma"/>
                <a:ea typeface="Tahoma"/>
                <a:cs typeface="Tahoma"/>
                <a:sym typeface="Tahoma"/>
              </a:rPr>
              <a:t>Step 2:  Number the statements consecutively as they appear in the argument.</a:t>
            </a:r>
            <a:endParaRPr/>
          </a:p>
          <a:p>
            <a:pPr marL="609600" lvl="0" indent="-609600" algn="ctr" rtl="0">
              <a:spcBef>
                <a:spcPts val="518"/>
              </a:spcBef>
              <a:spcAft>
                <a:spcPts val="0"/>
              </a:spcAft>
              <a:buClr>
                <a:srgbClr val="888888"/>
              </a:buClr>
              <a:buSzPct val="100000"/>
              <a:buNone/>
            </a:pPr>
            <a:endParaRPr sz="2800">
              <a:latin typeface="Tahoma"/>
              <a:ea typeface="Tahoma"/>
              <a:cs typeface="Tahoma"/>
              <a:sym typeface="Tahoma"/>
            </a:endParaRPr>
          </a:p>
          <a:p>
            <a:pPr marL="609600" lvl="0" indent="-609600" algn="l" rtl="0">
              <a:lnSpc>
                <a:spcPct val="150000"/>
              </a:lnSpc>
              <a:spcBef>
                <a:spcPts val="518"/>
              </a:spcBef>
              <a:spcAft>
                <a:spcPts val="0"/>
              </a:spcAft>
              <a:buClr>
                <a:schemeClr val="dk1"/>
              </a:buClr>
              <a:buSzPct val="100000"/>
              <a:buFont typeface="Arial"/>
              <a:buAutoNum type="arabicPeriod"/>
            </a:pPr>
            <a:r>
              <a:rPr lang="en-US" sz="2800">
                <a:solidFill>
                  <a:schemeClr val="dk1"/>
                </a:solidFill>
                <a:latin typeface="Tahoma"/>
                <a:ea typeface="Tahoma"/>
                <a:cs typeface="Tahoma"/>
                <a:sym typeface="Tahoma"/>
              </a:rPr>
              <a:t>The death penalty should be abolished</a:t>
            </a:r>
            <a:endParaRPr/>
          </a:p>
          <a:p>
            <a:pPr marL="609600" lvl="0" indent="-609600" algn="l" rtl="0">
              <a:lnSpc>
                <a:spcPct val="150000"/>
              </a:lnSpc>
              <a:spcBef>
                <a:spcPts val="518"/>
              </a:spcBef>
              <a:spcAft>
                <a:spcPts val="0"/>
              </a:spcAft>
              <a:buClr>
                <a:schemeClr val="dk1"/>
              </a:buClr>
              <a:buSzPct val="100000"/>
              <a:buFont typeface="Arial"/>
              <a:buAutoNum type="arabicPeriod"/>
            </a:pPr>
            <a:r>
              <a:rPr lang="en-US" sz="2800" u="sng">
                <a:solidFill>
                  <a:schemeClr val="dk1"/>
                </a:solidFill>
                <a:latin typeface="Tahoma"/>
                <a:ea typeface="Tahoma"/>
                <a:cs typeface="Tahoma"/>
                <a:sym typeface="Tahoma"/>
              </a:rPr>
              <a:t>because</a:t>
            </a:r>
            <a:r>
              <a:rPr lang="en-US" sz="2800">
                <a:solidFill>
                  <a:schemeClr val="dk1"/>
                </a:solidFill>
                <a:latin typeface="Tahoma"/>
                <a:ea typeface="Tahoma"/>
                <a:cs typeface="Tahoma"/>
                <a:sym typeface="Tahoma"/>
              </a:rPr>
              <a:t> it’s racially discriminatory, </a:t>
            </a:r>
            <a:endParaRPr/>
          </a:p>
          <a:p>
            <a:pPr marL="609600" lvl="0" indent="-609600" algn="l" rtl="0">
              <a:lnSpc>
                <a:spcPct val="150000"/>
              </a:lnSpc>
              <a:spcBef>
                <a:spcPts val="518"/>
              </a:spcBef>
              <a:spcAft>
                <a:spcPts val="0"/>
              </a:spcAft>
              <a:buClr>
                <a:schemeClr val="dk1"/>
              </a:buClr>
              <a:buSzPct val="100000"/>
              <a:buFont typeface="Arial"/>
              <a:buAutoNum type="arabicPeriod"/>
            </a:pPr>
            <a:r>
              <a:rPr lang="en-US" sz="2800">
                <a:solidFill>
                  <a:schemeClr val="dk1"/>
                </a:solidFill>
                <a:latin typeface="Tahoma"/>
                <a:ea typeface="Tahoma"/>
                <a:cs typeface="Tahoma"/>
                <a:sym typeface="Tahoma"/>
              </a:rPr>
              <a:t>there’s no evidence that it’s more effective than life imprisonment, and</a:t>
            </a:r>
            <a:endParaRPr/>
          </a:p>
          <a:p>
            <a:pPr marL="609600" lvl="0" indent="-609600" algn="l" rtl="0">
              <a:lnSpc>
                <a:spcPct val="150000"/>
              </a:lnSpc>
              <a:spcBef>
                <a:spcPts val="518"/>
              </a:spcBef>
              <a:spcAft>
                <a:spcPts val="0"/>
              </a:spcAft>
              <a:buClr>
                <a:schemeClr val="dk1"/>
              </a:buClr>
              <a:buSzPct val="100000"/>
              <a:buFont typeface="Arial"/>
              <a:buAutoNum type="arabicPeriod"/>
            </a:pPr>
            <a:r>
              <a:rPr lang="en-US" sz="2800">
                <a:solidFill>
                  <a:schemeClr val="dk1"/>
                </a:solidFill>
                <a:latin typeface="Tahoma"/>
                <a:ea typeface="Tahoma"/>
                <a:cs typeface="Tahoma"/>
                <a:sym typeface="Tahoma"/>
              </a:rPr>
              <a:t>innocent people may be executed by mistake.</a:t>
            </a:r>
            <a:endParaRPr/>
          </a:p>
          <a:p>
            <a:pPr marL="609600" lvl="0" indent="-609600" algn="ctr" rtl="0">
              <a:spcBef>
                <a:spcPts val="518"/>
              </a:spcBef>
              <a:spcAft>
                <a:spcPts val="0"/>
              </a:spcAft>
              <a:buClr>
                <a:srgbClr val="888888"/>
              </a:buClr>
              <a:buSzPct val="100000"/>
              <a:buNone/>
            </a:pPr>
            <a:endParaRPr sz="2800">
              <a:solidFill>
                <a:schemeClr val="dk1"/>
              </a:solidFill>
              <a:latin typeface="Tahoma"/>
              <a:ea typeface="Tahoma"/>
              <a:cs typeface="Tahoma"/>
              <a:sym typeface="Tahoma"/>
            </a:endParaRPr>
          </a:p>
        </p:txBody>
      </p:sp>
    </p:spTree>
  </p:cSld>
  <p:clrMapOvr>
    <a:masterClrMapping/>
  </p:clrMapOvr>
  <p:transition spd="med">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ctrTitle"/>
          </p:nvPr>
        </p:nvSpPr>
        <p:spPr>
          <a:xfrm>
            <a:off x="1066800" y="76200"/>
            <a:ext cx="7543800" cy="1066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ahoma"/>
                <a:ea typeface="Tahoma"/>
                <a:cs typeface="Tahoma"/>
                <a:sym typeface="Tahoma"/>
              </a:rPr>
              <a:t>Diagramming Short Arguments</a:t>
            </a:r>
            <a:endParaRPr/>
          </a:p>
        </p:txBody>
      </p:sp>
      <p:sp>
        <p:nvSpPr>
          <p:cNvPr id="281" name="Google Shape;281;p23"/>
          <p:cNvSpPr txBox="1">
            <a:spLocks noGrp="1"/>
          </p:cNvSpPr>
          <p:nvPr>
            <p:ph type="subTitle" idx="1"/>
          </p:nvPr>
        </p:nvSpPr>
        <p:spPr>
          <a:xfrm>
            <a:off x="181761" y="1295400"/>
            <a:ext cx="8458200" cy="41148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20000"/>
              </a:lnSpc>
              <a:spcBef>
                <a:spcPts val="0"/>
              </a:spcBef>
              <a:spcAft>
                <a:spcPts val="0"/>
              </a:spcAft>
              <a:buClr>
                <a:schemeClr val="accent2"/>
              </a:buClr>
              <a:buSzPct val="100000"/>
              <a:buNone/>
            </a:pPr>
            <a:r>
              <a:rPr lang="en-US" sz="3000" b="1">
                <a:solidFill>
                  <a:schemeClr val="accent2"/>
                </a:solidFill>
                <a:latin typeface="Tahoma"/>
                <a:ea typeface="Tahoma"/>
                <a:cs typeface="Tahoma"/>
                <a:sym typeface="Tahoma"/>
              </a:rPr>
              <a:t>Step 3:  Arrange the numbers on a page with the premises placed above the conclusion(s) they claim to support.</a:t>
            </a:r>
            <a:endParaRPr/>
          </a:p>
          <a:p>
            <a:pPr marL="0" lvl="0" indent="0" algn="ctr" rtl="0">
              <a:spcBef>
                <a:spcPts val="592"/>
              </a:spcBef>
              <a:spcAft>
                <a:spcPts val="0"/>
              </a:spcAft>
              <a:buClr>
                <a:srgbClr val="888888"/>
              </a:buClr>
              <a:buSzPct val="100000"/>
              <a:buNone/>
            </a:pPr>
            <a:endParaRPr>
              <a:solidFill>
                <a:schemeClr val="dk1"/>
              </a:solidFill>
              <a:latin typeface="Tahoma"/>
              <a:ea typeface="Tahoma"/>
              <a:cs typeface="Tahoma"/>
              <a:sym typeface="Tahoma"/>
            </a:endParaRPr>
          </a:p>
          <a:p>
            <a:pPr marL="0" lvl="0" indent="0" algn="ctr" rtl="0">
              <a:spcBef>
                <a:spcPts val="592"/>
              </a:spcBef>
              <a:spcAft>
                <a:spcPts val="0"/>
              </a:spcAft>
              <a:buClr>
                <a:schemeClr val="dk1"/>
              </a:buClr>
              <a:buSzPct val="100000"/>
              <a:buFont typeface="Noto Sans Symbols"/>
              <a:buNone/>
            </a:pPr>
            <a:r>
              <a:rPr lang="en-US">
                <a:solidFill>
                  <a:schemeClr val="dk1"/>
                </a:solidFill>
                <a:latin typeface="Tahoma"/>
                <a:ea typeface="Tahoma"/>
                <a:cs typeface="Tahoma"/>
                <a:sym typeface="Tahoma"/>
              </a:rPr>
              <a:t> 		2)			3)			4)</a:t>
            </a:r>
            <a:endParaRPr/>
          </a:p>
          <a:p>
            <a:pPr marL="0" lvl="0" indent="0" algn="ctr" rtl="0">
              <a:spcBef>
                <a:spcPts val="592"/>
              </a:spcBef>
              <a:spcAft>
                <a:spcPts val="0"/>
              </a:spcAft>
              <a:buClr>
                <a:srgbClr val="888888"/>
              </a:buClr>
              <a:buSzPct val="100000"/>
              <a:buFont typeface="Noto Sans Symbols"/>
              <a:buNone/>
            </a:pPr>
            <a:endParaRPr>
              <a:solidFill>
                <a:schemeClr val="dk1"/>
              </a:solidFill>
              <a:latin typeface="Tahoma"/>
              <a:ea typeface="Tahoma"/>
              <a:cs typeface="Tahoma"/>
              <a:sym typeface="Tahoma"/>
            </a:endParaRPr>
          </a:p>
          <a:p>
            <a:pPr marL="0" lvl="0" indent="0" algn="ctr" rtl="0">
              <a:spcBef>
                <a:spcPts val="592"/>
              </a:spcBef>
              <a:spcAft>
                <a:spcPts val="0"/>
              </a:spcAft>
              <a:buClr>
                <a:srgbClr val="888888"/>
              </a:buClr>
              <a:buSzPct val="100000"/>
              <a:buFont typeface="Noto Sans Symbols"/>
              <a:buNone/>
            </a:pPr>
            <a:endParaRPr>
              <a:solidFill>
                <a:schemeClr val="dk1"/>
              </a:solidFill>
              <a:latin typeface="Tahoma"/>
              <a:ea typeface="Tahoma"/>
              <a:cs typeface="Tahoma"/>
              <a:sym typeface="Tahoma"/>
            </a:endParaRPr>
          </a:p>
          <a:p>
            <a:pPr marL="0" lvl="0" indent="0" algn="ctr" rtl="0">
              <a:spcBef>
                <a:spcPts val="592"/>
              </a:spcBef>
              <a:spcAft>
                <a:spcPts val="0"/>
              </a:spcAft>
              <a:buClr>
                <a:schemeClr val="dk1"/>
              </a:buClr>
              <a:buSzPct val="100000"/>
              <a:buFont typeface="Noto Sans Symbols"/>
              <a:buNone/>
            </a:pPr>
            <a:r>
              <a:rPr lang="en-US">
                <a:solidFill>
                  <a:schemeClr val="dk1"/>
                </a:solidFill>
                <a:latin typeface="Tahoma"/>
                <a:ea typeface="Tahoma"/>
                <a:cs typeface="Tahoma"/>
                <a:sym typeface="Tahoma"/>
              </a:rPr>
              <a:t>		1)</a:t>
            </a:r>
            <a:endParaRPr/>
          </a:p>
        </p:txBody>
      </p:sp>
    </p:spTree>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9F1C77-A1B5-4567-AFEA-4409E8CA26EF}"/>
              </a:ext>
            </a:extLst>
          </p:cNvPr>
          <p:cNvSpPr>
            <a:spLocks noGrp="1"/>
          </p:cNvSpPr>
          <p:nvPr>
            <p:ph type="body" sz="half" idx="1"/>
          </p:nvPr>
        </p:nvSpPr>
        <p:spPr>
          <a:xfrm>
            <a:off x="361950" y="1162118"/>
            <a:ext cx="8534400" cy="762000"/>
          </a:xfrm>
        </p:spPr>
        <p:txBody>
          <a:bodyPr/>
          <a:lstStyle/>
          <a:p>
            <a:pPr marL="0" indent="0">
              <a:buNone/>
            </a:pPr>
            <a:r>
              <a:rPr lang="en-US" sz="2400" b="1" dirty="0">
                <a:solidFill>
                  <a:srgbClr val="0070C0"/>
                </a:solidFill>
              </a:rPr>
              <a:t>Text 1: </a:t>
            </a:r>
          </a:p>
        </p:txBody>
      </p:sp>
      <p:sp>
        <p:nvSpPr>
          <p:cNvPr id="10" name="Title 1">
            <a:extLst>
              <a:ext uri="{FF2B5EF4-FFF2-40B4-BE49-F238E27FC236}">
                <a16:creationId xmlns:a16="http://schemas.microsoft.com/office/drawing/2014/main" id="{CE1B66AE-AC8E-410E-831E-9F9CE8D6E55A}"/>
              </a:ext>
            </a:extLst>
          </p:cNvPr>
          <p:cNvSpPr>
            <a:spLocks noGrp="1"/>
          </p:cNvSpPr>
          <p:nvPr>
            <p:ph type="title"/>
          </p:nvPr>
        </p:nvSpPr>
        <p:spPr>
          <a:xfrm>
            <a:off x="762000" y="80006"/>
            <a:ext cx="8039100" cy="723900"/>
          </a:xfrm>
        </p:spPr>
        <p:txBody>
          <a:bodyPr/>
          <a:lstStyle/>
          <a:p>
            <a:r>
              <a:rPr lang="vi-VN" sz="3600" dirty="0" err="1">
                <a:solidFill>
                  <a:srgbClr val="C00000"/>
                </a:solidFill>
              </a:rPr>
              <a:t>Fallacy</a:t>
            </a:r>
            <a:r>
              <a:rPr lang="vi-VN" sz="3600" dirty="0">
                <a:solidFill>
                  <a:srgbClr val="C00000"/>
                </a:solidFill>
              </a:rPr>
              <a:t> </a:t>
            </a:r>
            <a:r>
              <a:rPr lang="en-US" sz="3600" dirty="0">
                <a:solidFill>
                  <a:srgbClr val="C00000"/>
                </a:solidFill>
              </a:rPr>
              <a:t>of insufficient evidence</a:t>
            </a:r>
            <a:endParaRPr lang="en-US" dirty="0">
              <a:solidFill>
                <a:srgbClr val="C00000"/>
              </a:solidFill>
            </a:endParaRPr>
          </a:p>
        </p:txBody>
      </p:sp>
      <p:sp>
        <p:nvSpPr>
          <p:cNvPr id="4" name="TextBox 3">
            <a:extLst>
              <a:ext uri="{FF2B5EF4-FFF2-40B4-BE49-F238E27FC236}">
                <a16:creationId xmlns:a16="http://schemas.microsoft.com/office/drawing/2014/main" id="{EF489C4A-A8D8-83AD-7F1E-4A12FE931F76}"/>
              </a:ext>
            </a:extLst>
          </p:cNvPr>
          <p:cNvSpPr txBox="1"/>
          <p:nvPr/>
        </p:nvSpPr>
        <p:spPr>
          <a:xfrm>
            <a:off x="1512129" y="1160009"/>
            <a:ext cx="4572000" cy="369332"/>
          </a:xfrm>
          <a:prstGeom prst="rect">
            <a:avLst/>
          </a:prstGeom>
          <a:noFill/>
        </p:spPr>
        <p:txBody>
          <a:bodyPr wrap="square">
            <a:spAutoFit/>
          </a:bodyPr>
          <a:lstStyle/>
          <a:p>
            <a:r>
              <a:rPr lang="en-US" sz="1800" b="1" i="0" u="none" strike="noStrike" dirty="0">
                <a:effectLst/>
                <a:latin typeface="Arial" panose="020B0604020202020204" pitchFamily="34" charset="0"/>
              </a:rPr>
              <a:t>Jennifer Pan _ Reid question</a:t>
            </a:r>
            <a:endParaRPr lang="en-US" dirty="0"/>
          </a:p>
        </p:txBody>
      </p:sp>
      <p:pic>
        <p:nvPicPr>
          <p:cNvPr id="1026" name="Picture 2">
            <a:extLst>
              <a:ext uri="{FF2B5EF4-FFF2-40B4-BE49-F238E27FC236}">
                <a16:creationId xmlns:a16="http://schemas.microsoft.com/office/drawing/2014/main" id="{5D22A99D-2885-05C7-5038-267DFF33B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6" y="1658001"/>
            <a:ext cx="4572000" cy="39416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2780F4-FD31-57AC-0885-E7C8294A830E}"/>
              </a:ext>
            </a:extLst>
          </p:cNvPr>
          <p:cNvSpPr txBox="1"/>
          <p:nvPr/>
        </p:nvSpPr>
        <p:spPr>
          <a:xfrm>
            <a:off x="4933950" y="1885444"/>
            <a:ext cx="4212925" cy="2862322"/>
          </a:xfrm>
          <a:prstGeom prst="rect">
            <a:avLst/>
          </a:prstGeom>
          <a:noFill/>
        </p:spPr>
        <p:txBody>
          <a:bodyPr wrap="square">
            <a:spAutoFit/>
          </a:bodyPr>
          <a:lstStyle/>
          <a:p>
            <a:pPr rtl="0">
              <a:lnSpc>
                <a:spcPct val="150000"/>
              </a:lnSpc>
              <a:spcBef>
                <a:spcPts val="0"/>
              </a:spcBef>
              <a:spcAft>
                <a:spcPts val="0"/>
              </a:spcAft>
            </a:pPr>
            <a:r>
              <a:rPr lang="en-US" sz="1800" b="1" i="0" u="none" strike="noStrike" dirty="0">
                <a:solidFill>
                  <a:srgbClr val="000000"/>
                </a:solidFill>
                <a:effectLst/>
                <a:latin typeface="Arial" panose="020B0604020202020204" pitchFamily="34" charset="0"/>
              </a:rPr>
              <a:t>“You know who is in the house that </a:t>
            </a:r>
            <a:r>
              <a:rPr lang="vi-VN" sz="1800" b="1" i="0" u="none" strike="noStrike" dirty="0">
                <a:solidFill>
                  <a:srgbClr val="000000"/>
                </a:solidFill>
                <a:effectLst/>
                <a:latin typeface="Arial" panose="020B0604020202020204" pitchFamily="34" charset="0"/>
              </a:rPr>
              <a:t>night.</a:t>
            </a:r>
            <a:r>
              <a:rPr lang="en-US" sz="1800" b="1" i="0" u="none" strike="noStrike" dirty="0">
                <a:solidFill>
                  <a:srgbClr val="000000"/>
                </a:solidFill>
                <a:effectLst/>
                <a:latin typeface="Arial" panose="020B0604020202020204" pitchFamily="34" charset="0"/>
              </a:rPr>
              <a:t>”</a:t>
            </a:r>
            <a:endParaRPr lang="en-US" b="0" dirty="0">
              <a:effectLst/>
            </a:endParaRPr>
          </a:p>
          <a:p>
            <a:pPr rtl="0">
              <a:lnSpc>
                <a:spcPct val="150000"/>
              </a:lnSpc>
              <a:spcBef>
                <a:spcPts val="0"/>
              </a:spcBef>
              <a:spcAft>
                <a:spcPts val="0"/>
              </a:spcAft>
            </a:pPr>
            <a:r>
              <a:rPr lang="en-US" sz="1800" b="1" i="0" u="none" strike="noStrike" dirty="0">
                <a:solidFill>
                  <a:srgbClr val="000000"/>
                </a:solidFill>
                <a:effectLst/>
                <a:latin typeface="Arial" panose="020B0604020202020204" pitchFamily="34" charset="0"/>
              </a:rPr>
              <a:t>“You </a:t>
            </a:r>
            <a:r>
              <a:rPr lang="vi-VN" sz="1800" b="1" i="0" u="none" strike="noStrike" dirty="0">
                <a:solidFill>
                  <a:srgbClr val="000000"/>
                </a:solidFill>
                <a:effectLst/>
                <a:latin typeface="Arial" panose="020B0604020202020204" pitchFamily="34" charset="0"/>
              </a:rPr>
              <a:t>know,</a:t>
            </a:r>
            <a:r>
              <a:rPr lang="en-US" sz="1800" b="1" i="0" u="none" strike="noStrike" dirty="0">
                <a:solidFill>
                  <a:srgbClr val="000000"/>
                </a:solidFill>
                <a:effectLst/>
                <a:latin typeface="Arial" panose="020B0604020202020204" pitchFamily="34" charset="0"/>
              </a:rPr>
              <a:t> Jen. There is no doubt about that!</a:t>
            </a:r>
            <a:r>
              <a:rPr lang="vi-VN" sz="1800" b="1"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OK!?”</a:t>
            </a:r>
            <a:endParaRPr lang="en-US" b="0" dirty="0">
              <a:effectLst/>
            </a:endParaRPr>
          </a:p>
          <a:p>
            <a:pPr rtl="0">
              <a:lnSpc>
                <a:spcPct val="150000"/>
              </a:lnSpc>
              <a:spcBef>
                <a:spcPts val="0"/>
              </a:spcBef>
              <a:spcAft>
                <a:spcPts val="0"/>
              </a:spcAft>
            </a:pPr>
            <a:r>
              <a:rPr lang="en-US" sz="1800" b="1" i="0" u="none" strike="noStrike" dirty="0">
                <a:solidFill>
                  <a:srgbClr val="000000"/>
                </a:solidFill>
                <a:effectLst/>
                <a:latin typeface="Arial" panose="020B0604020202020204" pitchFamily="34" charset="0"/>
              </a:rPr>
              <a:t>“And no </a:t>
            </a:r>
            <a:r>
              <a:rPr lang="vi-VN" b="1" dirty="0">
                <a:solidFill>
                  <a:srgbClr val="000000"/>
                </a:solidFill>
                <a:latin typeface="Arial" panose="020B0604020202020204" pitchFamily="34" charset="0"/>
              </a:rPr>
              <a:t>denying</a:t>
            </a:r>
            <a:r>
              <a:rPr lang="en-US" sz="1800" b="1" i="0" u="none" strike="noStrike" dirty="0">
                <a:solidFill>
                  <a:srgbClr val="000000"/>
                </a:solidFill>
                <a:effectLst/>
                <a:latin typeface="Arial" panose="020B0604020202020204" pitchFamily="34" charset="0"/>
              </a:rPr>
              <a:t> about that ok!?”</a:t>
            </a:r>
            <a:endParaRPr lang="en-US" b="0" dirty="0">
              <a:effectLst/>
            </a:endParaRPr>
          </a:p>
          <a:p>
            <a:pPr rtl="0">
              <a:lnSpc>
                <a:spcPct val="150000"/>
              </a:lnSpc>
              <a:spcBef>
                <a:spcPts val="0"/>
              </a:spcBef>
              <a:spcAft>
                <a:spcPts val="0"/>
              </a:spcAft>
            </a:pPr>
            <a:r>
              <a:rPr lang="en-US" sz="1800" b="1" i="0" u="none" strike="noStrike" dirty="0">
                <a:solidFill>
                  <a:srgbClr val="000000"/>
                </a:solidFill>
                <a:effectLst/>
                <a:latin typeface="Arial" panose="020B0604020202020204" pitchFamily="34" charset="0"/>
              </a:rPr>
              <a:t>“</a:t>
            </a:r>
            <a:r>
              <a:rPr lang="vi-VN" sz="1800" b="1" i="0" u="none" strike="noStrike" dirty="0">
                <a:solidFill>
                  <a:srgbClr val="000000"/>
                </a:solidFill>
                <a:effectLst/>
                <a:latin typeface="Arial" panose="020B0604020202020204" pitchFamily="34" charset="0"/>
              </a:rPr>
              <a:t>So</a:t>
            </a:r>
            <a:r>
              <a:rPr lang="en-US" sz="1800" b="1" i="0" u="none" strike="noStrike" dirty="0">
                <a:solidFill>
                  <a:srgbClr val="000000"/>
                </a:solidFill>
                <a:effectLst/>
                <a:latin typeface="Arial" panose="020B0604020202020204" pitchFamily="34" charset="0"/>
              </a:rPr>
              <a:t> you are </a:t>
            </a:r>
            <a:r>
              <a:rPr lang="vi-VN" sz="1800" b="1" i="0" u="none" strike="noStrike" dirty="0">
                <a:solidFill>
                  <a:srgbClr val="000000"/>
                </a:solidFill>
                <a:effectLst/>
                <a:latin typeface="Arial" panose="020B0604020202020204" pitchFamily="34" charset="0"/>
              </a:rPr>
              <a:t>involved</a:t>
            </a:r>
            <a:r>
              <a:rPr lang="en-US" sz="1800" b="1" i="0" u="none" strike="noStrike" dirty="0">
                <a:solidFill>
                  <a:srgbClr val="000000"/>
                </a:solidFill>
                <a:effectLst/>
                <a:latin typeface="Arial" panose="020B0604020202020204" pitchFamily="34" charset="0"/>
              </a:rPr>
              <a:t> in </a:t>
            </a:r>
            <a:r>
              <a:rPr lang="vi-VN" sz="1800" b="1" i="0" u="none" strike="noStrike" dirty="0">
                <a:solidFill>
                  <a:srgbClr val="000000"/>
                </a:solidFill>
                <a:effectLst/>
                <a:latin typeface="Arial" panose="020B0604020202020204" pitchFamily="34" charset="0"/>
              </a:rPr>
              <a:t>this.</a:t>
            </a:r>
            <a:r>
              <a:rPr lang="en-US" sz="1800" b="1"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p:txBody>
      </p:sp>
      <p:sp>
        <p:nvSpPr>
          <p:cNvPr id="5" name="TextBox 4">
            <a:extLst>
              <a:ext uri="{FF2B5EF4-FFF2-40B4-BE49-F238E27FC236}">
                <a16:creationId xmlns:a16="http://schemas.microsoft.com/office/drawing/2014/main" id="{1516EA7B-53FA-D87D-7CEB-066D8773C979}"/>
              </a:ext>
            </a:extLst>
          </p:cNvPr>
          <p:cNvSpPr txBox="1"/>
          <p:nvPr/>
        </p:nvSpPr>
        <p:spPr>
          <a:xfrm>
            <a:off x="359075" y="5742804"/>
            <a:ext cx="8708724" cy="923330"/>
          </a:xfrm>
          <a:prstGeom prst="rect">
            <a:avLst/>
          </a:prstGeom>
          <a:noFill/>
        </p:spPr>
        <p:txBody>
          <a:bodyPr wrap="square">
            <a:spAutoFit/>
          </a:bodyPr>
          <a:lstStyle/>
          <a:p>
            <a:pPr rtl="0">
              <a:spcBef>
                <a:spcPts val="0"/>
              </a:spcBef>
              <a:spcAft>
                <a:spcPts val="0"/>
              </a:spcAft>
            </a:pPr>
            <a:r>
              <a:rPr lang="en-US" sz="1800" b="1" i="0" u="none" strike="noStrike" dirty="0">
                <a:solidFill>
                  <a:srgbClr val="0070C0"/>
                </a:solidFill>
                <a:effectLst/>
                <a:latin typeface="Arial" panose="020B0604020202020204" pitchFamily="34" charset="0"/>
              </a:rPr>
              <a:t>Fallacy type</a:t>
            </a:r>
            <a:r>
              <a:rPr lang="en-US" sz="1800" b="1" i="0" u="none" strike="noStrike" dirty="0">
                <a:solidFill>
                  <a:srgbClr val="000000"/>
                </a:solidFill>
                <a:effectLst/>
                <a:latin typeface="Arial" panose="020B0604020202020204" pitchFamily="34" charset="0"/>
              </a:rPr>
              <a:t>: Loaded question</a:t>
            </a:r>
            <a:endParaRPr lang="en-US" b="0" dirty="0">
              <a:effectLst/>
            </a:endParaRPr>
          </a:p>
          <a:p>
            <a:pPr rtl="0">
              <a:spcBef>
                <a:spcPts val="0"/>
              </a:spcBef>
              <a:spcAft>
                <a:spcPts val="0"/>
              </a:spcAft>
            </a:pPr>
            <a:br>
              <a:rPr lang="en-US" b="0" dirty="0">
                <a:effectLst/>
              </a:rPr>
            </a:br>
            <a:r>
              <a:rPr lang="en-US" sz="1800" b="1" i="0" u="none" strike="noStrike" dirty="0">
                <a:solidFill>
                  <a:srgbClr val="0070C0"/>
                </a:solidFill>
                <a:effectLst/>
                <a:latin typeface="Arial" panose="020B0604020202020204" pitchFamily="34" charset="0"/>
              </a:rPr>
              <a:t>Source: </a:t>
            </a:r>
            <a:r>
              <a:rPr lang="en-US" sz="1800" b="1" i="0" u="none" strike="noStrike" dirty="0">
                <a:solidFill>
                  <a:srgbClr val="000000"/>
                </a:solidFill>
                <a:effectLst/>
                <a:latin typeface="Arial" panose="020B0604020202020204" pitchFamily="34" charset="0"/>
              </a:rPr>
              <a:t>https://</a:t>
            </a:r>
            <a:r>
              <a:rPr lang="en-US" sz="1800" b="1" i="0" u="none" strike="noStrike" dirty="0" err="1">
                <a:solidFill>
                  <a:srgbClr val="000000"/>
                </a:solidFill>
                <a:effectLst/>
                <a:latin typeface="Arial" panose="020B0604020202020204" pitchFamily="34" charset="0"/>
              </a:rPr>
              <a:t>www.youtube.com</a:t>
            </a:r>
            <a:r>
              <a:rPr lang="en-US" sz="1800" b="1" i="0" u="none" strike="noStrike" dirty="0">
                <a:solidFill>
                  <a:srgbClr val="000000"/>
                </a:solidFill>
                <a:effectLst/>
                <a:latin typeface="Arial" panose="020B0604020202020204" pitchFamily="34" charset="0"/>
              </a:rPr>
              <a:t>/</a:t>
            </a:r>
            <a:r>
              <a:rPr lang="en-US" sz="1800" b="1" i="0" u="none" strike="noStrike" dirty="0" err="1">
                <a:solidFill>
                  <a:srgbClr val="000000"/>
                </a:solidFill>
                <a:effectLst/>
                <a:latin typeface="Arial" panose="020B0604020202020204" pitchFamily="34" charset="0"/>
              </a:rPr>
              <a:t>watch?v</a:t>
            </a:r>
            <a:r>
              <a:rPr lang="en-US" sz="1800" b="1" i="0" u="none" strike="noStrike" dirty="0">
                <a:solidFill>
                  <a:srgbClr val="000000"/>
                </a:solidFill>
                <a:effectLst/>
                <a:latin typeface="Arial" panose="020B0604020202020204" pitchFamily="34" charset="0"/>
              </a:rPr>
              <a:t>=</a:t>
            </a:r>
            <a:r>
              <a:rPr lang="en-US" sz="1800" b="1" i="0" u="none" strike="noStrike" dirty="0" err="1">
                <a:solidFill>
                  <a:srgbClr val="000000"/>
                </a:solidFill>
                <a:effectLst/>
                <a:latin typeface="Arial" panose="020B0604020202020204" pitchFamily="34" charset="0"/>
              </a:rPr>
              <a:t>Y0wkWtOs1aY&amp;t</a:t>
            </a:r>
            <a:r>
              <a:rPr lang="en-US" sz="1800" b="1" i="0" u="none" strike="noStrike" dirty="0">
                <a:solidFill>
                  <a:srgbClr val="000000"/>
                </a:solidFill>
                <a:effectLst/>
                <a:latin typeface="Arial" panose="020B0604020202020204" pitchFamily="34" charset="0"/>
              </a:rPr>
              <a:t>=</a:t>
            </a:r>
            <a:r>
              <a:rPr lang="en-US" sz="1800" b="1" i="0" u="none" strike="noStrike" dirty="0" err="1">
                <a:solidFill>
                  <a:srgbClr val="000000"/>
                </a:solidFill>
                <a:effectLst/>
                <a:latin typeface="Arial" panose="020B0604020202020204" pitchFamily="34" charset="0"/>
              </a:rPr>
              <a:t>7853s</a:t>
            </a:r>
            <a:endParaRPr lang="en-US" dirty="0"/>
          </a:p>
        </p:txBody>
      </p:sp>
    </p:spTree>
    <p:extLst>
      <p:ext uri="{BB962C8B-B14F-4D97-AF65-F5344CB8AC3E}">
        <p14:creationId xmlns:p14="http://schemas.microsoft.com/office/powerpoint/2010/main" val="561438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4"/>
          <p:cNvSpPr txBox="1">
            <a:spLocks noGrp="1"/>
          </p:cNvSpPr>
          <p:nvPr>
            <p:ph type="ctrTitle"/>
          </p:nvPr>
        </p:nvSpPr>
        <p:spPr>
          <a:xfrm>
            <a:off x="914400" y="152400"/>
            <a:ext cx="7543800" cy="838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ahoma"/>
                <a:ea typeface="Tahoma"/>
                <a:cs typeface="Tahoma"/>
                <a:sym typeface="Tahoma"/>
              </a:rPr>
              <a:t>Diagramming Short Arguments</a:t>
            </a:r>
            <a:endParaRPr/>
          </a:p>
        </p:txBody>
      </p:sp>
      <p:sp>
        <p:nvSpPr>
          <p:cNvPr id="287" name="Google Shape;287;p24"/>
          <p:cNvSpPr txBox="1">
            <a:spLocks noGrp="1"/>
          </p:cNvSpPr>
          <p:nvPr>
            <p:ph type="subTitle" idx="1"/>
          </p:nvPr>
        </p:nvSpPr>
        <p:spPr>
          <a:xfrm>
            <a:off x="381000" y="1295400"/>
            <a:ext cx="8763000" cy="52578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accent2"/>
              </a:buClr>
              <a:buSzPct val="100000"/>
              <a:buNone/>
            </a:pPr>
            <a:r>
              <a:rPr lang="en-US" sz="2800" b="1">
                <a:solidFill>
                  <a:schemeClr val="accent2"/>
                </a:solidFill>
                <a:latin typeface="Tahoma"/>
                <a:ea typeface="Tahoma"/>
                <a:cs typeface="Tahoma"/>
                <a:sym typeface="Tahoma"/>
              </a:rPr>
              <a:t>Step 4:  Omit any logically irrelevant statements.</a:t>
            </a:r>
            <a:endParaRPr/>
          </a:p>
          <a:p>
            <a:pPr marL="0" lvl="0" indent="0" algn="ctr" rtl="0">
              <a:lnSpc>
                <a:spcPct val="90000"/>
              </a:lnSpc>
              <a:spcBef>
                <a:spcPts val="518"/>
              </a:spcBef>
              <a:spcAft>
                <a:spcPts val="0"/>
              </a:spcAft>
              <a:buClr>
                <a:srgbClr val="888888"/>
              </a:buClr>
              <a:buSzPct val="100000"/>
              <a:buFont typeface="Noto Sans Symbols"/>
              <a:buNone/>
            </a:pPr>
            <a:endParaRPr sz="2800" b="1">
              <a:solidFill>
                <a:schemeClr val="accent2"/>
              </a:solidFill>
              <a:latin typeface="Tahoma"/>
              <a:ea typeface="Tahoma"/>
              <a:cs typeface="Tahoma"/>
              <a:sym typeface="Tahoma"/>
            </a:endParaRPr>
          </a:p>
          <a:p>
            <a:pPr marL="0" lvl="0" indent="0" algn="ctr" rtl="0">
              <a:lnSpc>
                <a:spcPct val="130000"/>
              </a:lnSpc>
              <a:spcBef>
                <a:spcPts val="518"/>
              </a:spcBef>
              <a:spcAft>
                <a:spcPts val="0"/>
              </a:spcAft>
              <a:buClr>
                <a:schemeClr val="accent2"/>
              </a:buClr>
              <a:buSzPct val="100000"/>
              <a:buNone/>
            </a:pPr>
            <a:r>
              <a:rPr lang="en-US" sz="2800" b="1">
                <a:solidFill>
                  <a:schemeClr val="accent2"/>
                </a:solidFill>
                <a:latin typeface="Tahoma"/>
                <a:ea typeface="Tahoma"/>
                <a:cs typeface="Tahoma"/>
                <a:sym typeface="Tahoma"/>
              </a:rPr>
              <a:t>Step 5:  Use arrows to mean ‘is offered as evidence for’ to show the relationship of argument support. </a:t>
            </a:r>
            <a:endParaRPr/>
          </a:p>
          <a:p>
            <a:pPr marL="0" lvl="0" indent="0" algn="ctr" rtl="0">
              <a:lnSpc>
                <a:spcPct val="90000"/>
              </a:lnSpc>
              <a:spcBef>
                <a:spcPts val="518"/>
              </a:spcBef>
              <a:spcAft>
                <a:spcPts val="0"/>
              </a:spcAft>
              <a:buClr>
                <a:srgbClr val="888888"/>
              </a:buClr>
              <a:buSzPct val="100000"/>
              <a:buNone/>
            </a:pPr>
            <a:endParaRPr sz="2800">
              <a:solidFill>
                <a:schemeClr val="dk1"/>
              </a:solidFill>
              <a:latin typeface="Tahoma"/>
              <a:ea typeface="Tahoma"/>
              <a:cs typeface="Tahoma"/>
              <a:sym typeface="Tahoma"/>
            </a:endParaRPr>
          </a:p>
          <a:p>
            <a:pPr marL="0" lvl="0" indent="0" algn="ctr" rtl="0">
              <a:lnSpc>
                <a:spcPct val="90000"/>
              </a:lnSpc>
              <a:spcBef>
                <a:spcPts val="518"/>
              </a:spcBef>
              <a:spcAft>
                <a:spcPts val="0"/>
              </a:spcAft>
              <a:buClr>
                <a:schemeClr val="dk1"/>
              </a:buClr>
              <a:buSzPct val="100000"/>
              <a:buNone/>
            </a:pPr>
            <a:r>
              <a:rPr lang="en-US" sz="2800">
                <a:solidFill>
                  <a:schemeClr val="dk1"/>
                </a:solidFill>
                <a:latin typeface="Tahoma"/>
                <a:ea typeface="Tahoma"/>
                <a:cs typeface="Tahoma"/>
                <a:sym typeface="Tahoma"/>
              </a:rPr>
              <a:t>2)			3)			4)</a:t>
            </a:r>
            <a:endParaRPr/>
          </a:p>
          <a:p>
            <a:pPr marL="0" lvl="0" indent="0" algn="ctr" rtl="0">
              <a:lnSpc>
                <a:spcPct val="90000"/>
              </a:lnSpc>
              <a:spcBef>
                <a:spcPts val="518"/>
              </a:spcBef>
              <a:spcAft>
                <a:spcPts val="0"/>
              </a:spcAft>
              <a:buClr>
                <a:srgbClr val="888888"/>
              </a:buClr>
              <a:buSzPct val="100000"/>
              <a:buFont typeface="Noto Sans Symbols"/>
              <a:buNone/>
            </a:pPr>
            <a:endParaRPr sz="2800">
              <a:solidFill>
                <a:schemeClr val="dk1"/>
              </a:solidFill>
              <a:latin typeface="Tahoma"/>
              <a:ea typeface="Tahoma"/>
              <a:cs typeface="Tahoma"/>
              <a:sym typeface="Tahoma"/>
            </a:endParaRPr>
          </a:p>
          <a:p>
            <a:pPr marL="0" lvl="0" indent="0" algn="ctr" rtl="0">
              <a:lnSpc>
                <a:spcPct val="90000"/>
              </a:lnSpc>
              <a:spcBef>
                <a:spcPts val="518"/>
              </a:spcBef>
              <a:spcAft>
                <a:spcPts val="0"/>
              </a:spcAft>
              <a:buClr>
                <a:srgbClr val="888888"/>
              </a:buClr>
              <a:buSzPct val="100000"/>
              <a:buFont typeface="Noto Sans Symbols"/>
              <a:buNone/>
            </a:pPr>
            <a:endParaRPr sz="2800">
              <a:solidFill>
                <a:schemeClr val="dk1"/>
              </a:solidFill>
              <a:latin typeface="Tahoma"/>
              <a:ea typeface="Tahoma"/>
              <a:cs typeface="Tahoma"/>
              <a:sym typeface="Tahoma"/>
            </a:endParaRPr>
          </a:p>
          <a:p>
            <a:pPr marL="0" lvl="0" indent="0" algn="ctr" rtl="0">
              <a:lnSpc>
                <a:spcPct val="90000"/>
              </a:lnSpc>
              <a:spcBef>
                <a:spcPts val="518"/>
              </a:spcBef>
              <a:spcAft>
                <a:spcPts val="0"/>
              </a:spcAft>
              <a:buClr>
                <a:srgbClr val="888888"/>
              </a:buClr>
              <a:buSzPct val="100000"/>
              <a:buFont typeface="Noto Sans Symbols"/>
              <a:buNone/>
            </a:pPr>
            <a:endParaRPr sz="2800">
              <a:solidFill>
                <a:schemeClr val="dk1"/>
              </a:solidFill>
              <a:latin typeface="Tahoma"/>
              <a:ea typeface="Tahoma"/>
              <a:cs typeface="Tahoma"/>
              <a:sym typeface="Tahoma"/>
            </a:endParaRPr>
          </a:p>
          <a:p>
            <a:pPr marL="0" lvl="0" indent="0" algn="ctr" rtl="0">
              <a:lnSpc>
                <a:spcPct val="90000"/>
              </a:lnSpc>
              <a:spcBef>
                <a:spcPts val="518"/>
              </a:spcBef>
              <a:spcAft>
                <a:spcPts val="0"/>
              </a:spcAft>
              <a:buClr>
                <a:schemeClr val="dk1"/>
              </a:buClr>
              <a:buSzPct val="100000"/>
              <a:buFont typeface="Noto Sans Symbols"/>
              <a:buNone/>
            </a:pPr>
            <a:r>
              <a:rPr lang="en-US" sz="2800">
                <a:solidFill>
                  <a:schemeClr val="dk1"/>
                </a:solidFill>
                <a:latin typeface="Tahoma"/>
                <a:ea typeface="Tahoma"/>
                <a:cs typeface="Tahoma"/>
                <a:sym typeface="Tahoma"/>
              </a:rPr>
              <a:t>1)</a:t>
            </a:r>
            <a:endParaRPr/>
          </a:p>
          <a:p>
            <a:pPr marL="0" lvl="0" indent="0" algn="ctr" rtl="0">
              <a:lnSpc>
                <a:spcPct val="90000"/>
              </a:lnSpc>
              <a:spcBef>
                <a:spcPts val="518"/>
              </a:spcBef>
              <a:spcAft>
                <a:spcPts val="0"/>
              </a:spcAft>
              <a:buClr>
                <a:srgbClr val="888888"/>
              </a:buClr>
              <a:buSzPct val="100000"/>
              <a:buFont typeface="Noto Sans Symbols"/>
              <a:buNone/>
            </a:pPr>
            <a:endParaRPr sz="2800">
              <a:latin typeface="Tahoma"/>
              <a:ea typeface="Tahoma"/>
              <a:cs typeface="Tahoma"/>
              <a:sym typeface="Tahoma"/>
            </a:endParaRPr>
          </a:p>
          <a:p>
            <a:pPr marL="0" lvl="0" indent="0" algn="l" rtl="0">
              <a:lnSpc>
                <a:spcPct val="140000"/>
              </a:lnSpc>
              <a:spcBef>
                <a:spcPts val="518"/>
              </a:spcBef>
              <a:spcAft>
                <a:spcPts val="0"/>
              </a:spcAft>
              <a:buClr>
                <a:schemeClr val="accent2"/>
              </a:buClr>
              <a:buSzPct val="100000"/>
              <a:buFont typeface="Noto Sans Symbols"/>
              <a:buNone/>
            </a:pPr>
            <a:r>
              <a:rPr lang="en-US" sz="2800" b="1">
                <a:solidFill>
                  <a:schemeClr val="accent2"/>
                </a:solidFill>
                <a:latin typeface="Tahoma"/>
                <a:ea typeface="Tahoma"/>
                <a:cs typeface="Tahoma"/>
                <a:sym typeface="Tahoma"/>
              </a:rPr>
              <a:t>2), 3), and 4) offer </a:t>
            </a:r>
            <a:r>
              <a:rPr lang="en-US" sz="2800" b="1" u="sng">
                <a:solidFill>
                  <a:schemeClr val="accent2"/>
                </a:solidFill>
                <a:latin typeface="Tahoma"/>
                <a:ea typeface="Tahoma"/>
                <a:cs typeface="Tahoma"/>
                <a:sym typeface="Tahoma"/>
              </a:rPr>
              <a:t>independent support</a:t>
            </a:r>
            <a:r>
              <a:rPr lang="en-US" sz="2800" b="1">
                <a:solidFill>
                  <a:schemeClr val="accent2"/>
                </a:solidFill>
                <a:latin typeface="Tahoma"/>
                <a:ea typeface="Tahoma"/>
                <a:cs typeface="Tahoma"/>
                <a:sym typeface="Tahoma"/>
              </a:rPr>
              <a:t> for the conclusion.</a:t>
            </a:r>
            <a:endParaRPr/>
          </a:p>
        </p:txBody>
      </p:sp>
      <p:cxnSp>
        <p:nvCxnSpPr>
          <p:cNvPr id="288" name="Google Shape;288;p24"/>
          <p:cNvCxnSpPr/>
          <p:nvPr/>
        </p:nvCxnSpPr>
        <p:spPr>
          <a:xfrm>
            <a:off x="4724400" y="3810000"/>
            <a:ext cx="0" cy="685800"/>
          </a:xfrm>
          <a:prstGeom prst="straightConnector1">
            <a:avLst/>
          </a:prstGeom>
          <a:noFill/>
          <a:ln w="9525" cap="flat" cmpd="sng">
            <a:solidFill>
              <a:schemeClr val="dk1"/>
            </a:solidFill>
            <a:prstDash val="solid"/>
            <a:round/>
            <a:headEnd type="none" w="med" len="med"/>
            <a:tailEnd type="triangle" w="med" len="med"/>
          </a:ln>
        </p:spPr>
      </p:cxnSp>
      <p:cxnSp>
        <p:nvCxnSpPr>
          <p:cNvPr id="289" name="Google Shape;289;p24"/>
          <p:cNvCxnSpPr/>
          <p:nvPr/>
        </p:nvCxnSpPr>
        <p:spPr>
          <a:xfrm flipH="1">
            <a:off x="5638800" y="3619500"/>
            <a:ext cx="1981200" cy="762000"/>
          </a:xfrm>
          <a:prstGeom prst="straightConnector1">
            <a:avLst/>
          </a:prstGeom>
          <a:noFill/>
          <a:ln w="9525" cap="flat" cmpd="sng">
            <a:solidFill>
              <a:schemeClr val="dk1"/>
            </a:solidFill>
            <a:prstDash val="solid"/>
            <a:round/>
            <a:headEnd type="none" w="med" len="med"/>
            <a:tailEnd type="triangle" w="med" len="med"/>
          </a:ln>
        </p:spPr>
      </p:cxnSp>
      <p:cxnSp>
        <p:nvCxnSpPr>
          <p:cNvPr id="290" name="Google Shape;290;p24"/>
          <p:cNvCxnSpPr/>
          <p:nvPr/>
        </p:nvCxnSpPr>
        <p:spPr>
          <a:xfrm>
            <a:off x="4495800" y="5181600"/>
            <a:ext cx="0" cy="0"/>
          </a:xfrm>
          <a:prstGeom prst="straightConnector1">
            <a:avLst/>
          </a:prstGeom>
          <a:noFill/>
          <a:ln w="9525" cap="flat" cmpd="sng">
            <a:solidFill>
              <a:schemeClr val="dk1"/>
            </a:solidFill>
            <a:prstDash val="solid"/>
            <a:round/>
            <a:headEnd type="none" w="med" len="med"/>
            <a:tailEnd type="triangle" w="med" len="med"/>
          </a:ln>
        </p:spPr>
      </p:cxnSp>
      <p:cxnSp>
        <p:nvCxnSpPr>
          <p:cNvPr id="291" name="Google Shape;291;p24"/>
          <p:cNvCxnSpPr/>
          <p:nvPr/>
        </p:nvCxnSpPr>
        <p:spPr>
          <a:xfrm>
            <a:off x="1905000" y="3810000"/>
            <a:ext cx="2209800" cy="7620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transition spd="med">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5"/>
          <p:cNvSpPr txBox="1">
            <a:spLocks noGrp="1"/>
          </p:cNvSpPr>
          <p:nvPr>
            <p:ph type="ctrTitle"/>
          </p:nvPr>
        </p:nvSpPr>
        <p:spPr>
          <a:xfrm>
            <a:off x="304800" y="6350"/>
            <a:ext cx="8686800" cy="11779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ahoma"/>
                <a:ea typeface="Tahoma"/>
                <a:cs typeface="Tahoma"/>
                <a:sym typeface="Tahoma"/>
              </a:rPr>
              <a:t>Independent vs. Linked Support</a:t>
            </a:r>
            <a:endParaRPr/>
          </a:p>
        </p:txBody>
      </p:sp>
      <p:sp>
        <p:nvSpPr>
          <p:cNvPr id="297" name="Google Shape;297;p25"/>
          <p:cNvSpPr txBox="1">
            <a:spLocks noGrp="1"/>
          </p:cNvSpPr>
          <p:nvPr>
            <p:ph type="subTitle" idx="1"/>
          </p:nvPr>
        </p:nvSpPr>
        <p:spPr>
          <a:xfrm>
            <a:off x="76200" y="3962400"/>
            <a:ext cx="9067800" cy="24384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hlink"/>
              </a:buClr>
              <a:buSzPts val="1680"/>
              <a:buFont typeface="Noto Sans Symbols"/>
              <a:buChar char="■"/>
            </a:pPr>
            <a:r>
              <a:rPr lang="en-US" sz="2400" b="1">
                <a:solidFill>
                  <a:schemeClr val="dk1"/>
                </a:solidFill>
                <a:latin typeface="Tahoma"/>
                <a:ea typeface="Tahoma"/>
                <a:cs typeface="Tahoma"/>
                <a:sym typeface="Tahoma"/>
              </a:rPr>
              <a:t>Example 2</a:t>
            </a:r>
            <a:endParaRPr/>
          </a:p>
          <a:p>
            <a:pPr marL="0" lvl="0" indent="0" algn="l" rtl="0">
              <a:spcBef>
                <a:spcPts val="480"/>
              </a:spcBef>
              <a:spcAft>
                <a:spcPts val="0"/>
              </a:spcAft>
              <a:buClr>
                <a:schemeClr val="accent2"/>
              </a:buClr>
              <a:buSzPts val="2400"/>
              <a:buFont typeface="Noto Sans Symbols"/>
              <a:buNone/>
            </a:pPr>
            <a:r>
              <a:rPr lang="en-US" sz="2400">
                <a:solidFill>
                  <a:schemeClr val="accent2"/>
                </a:solidFill>
                <a:latin typeface="Tahoma"/>
                <a:ea typeface="Tahoma"/>
                <a:cs typeface="Tahoma"/>
                <a:sym typeface="Tahoma"/>
              </a:rPr>
              <a:t>1) No student skipping Chapter 7 can do well on the writing test.</a:t>
            </a:r>
            <a:endParaRPr/>
          </a:p>
          <a:p>
            <a:pPr marL="0" lvl="0" indent="0" algn="l" rtl="0">
              <a:spcBef>
                <a:spcPts val="480"/>
              </a:spcBef>
              <a:spcAft>
                <a:spcPts val="0"/>
              </a:spcAft>
              <a:buClr>
                <a:schemeClr val="accent2"/>
              </a:buClr>
              <a:buSzPts val="2400"/>
              <a:buFont typeface="Noto Sans Symbols"/>
              <a:buNone/>
            </a:pPr>
            <a:r>
              <a:rPr lang="en-US" sz="2400">
                <a:solidFill>
                  <a:schemeClr val="accent2"/>
                </a:solidFill>
                <a:latin typeface="Tahoma"/>
                <a:ea typeface="Tahoma"/>
                <a:cs typeface="Tahoma"/>
                <a:sym typeface="Tahoma"/>
              </a:rPr>
              <a:t>2) Henry skipped Chapter 7.</a:t>
            </a:r>
            <a:endParaRPr/>
          </a:p>
          <a:p>
            <a:pPr marL="0" lvl="0" indent="0" algn="l" rtl="0">
              <a:spcBef>
                <a:spcPts val="480"/>
              </a:spcBef>
              <a:spcAft>
                <a:spcPts val="0"/>
              </a:spcAft>
              <a:buClr>
                <a:schemeClr val="accent2"/>
              </a:buClr>
              <a:buSzPts val="2400"/>
              <a:buFont typeface="Noto Sans Symbols"/>
              <a:buNone/>
            </a:pPr>
            <a:r>
              <a:rPr lang="en-US" sz="2400">
                <a:solidFill>
                  <a:schemeClr val="accent2"/>
                </a:solidFill>
                <a:latin typeface="Tahoma"/>
                <a:ea typeface="Tahoma"/>
                <a:cs typeface="Tahoma"/>
                <a:sym typeface="Tahoma"/>
              </a:rPr>
              <a:t>3) So, Henry couldn’t do well on the writing test. </a:t>
            </a:r>
            <a:endParaRPr/>
          </a:p>
        </p:txBody>
      </p:sp>
      <p:sp>
        <p:nvSpPr>
          <p:cNvPr id="298" name="Google Shape;298;p25"/>
          <p:cNvSpPr/>
          <p:nvPr/>
        </p:nvSpPr>
        <p:spPr>
          <a:xfrm>
            <a:off x="0" y="1143000"/>
            <a:ext cx="8610600" cy="13716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hlink"/>
              </a:buClr>
              <a:buSzPts val="1960"/>
              <a:buFont typeface="Noto Sans Symbols"/>
              <a:buChar char="■"/>
            </a:pPr>
            <a:r>
              <a:rPr lang="en-US" sz="2800" b="1">
                <a:solidFill>
                  <a:schemeClr val="dk1"/>
                </a:solidFill>
                <a:latin typeface="Tahoma"/>
                <a:ea typeface="Tahoma"/>
                <a:cs typeface="Tahoma"/>
                <a:sym typeface="Tahoma"/>
              </a:rPr>
              <a:t>Example 1</a:t>
            </a:r>
            <a:endParaRPr/>
          </a:p>
          <a:p>
            <a:pPr marL="342900" marR="0" lvl="0" indent="-342900" algn="l" rtl="0">
              <a:spcBef>
                <a:spcPts val="480"/>
              </a:spcBef>
              <a:spcAft>
                <a:spcPts val="0"/>
              </a:spcAft>
              <a:buClr>
                <a:schemeClr val="hlink"/>
              </a:buClr>
              <a:buSzPts val="1680"/>
              <a:buFont typeface="Noto Sans Symbols"/>
              <a:buNone/>
            </a:pPr>
            <a:r>
              <a:rPr lang="en-US" sz="2400" b="0">
                <a:solidFill>
                  <a:schemeClr val="dk1"/>
                </a:solidFill>
                <a:latin typeface="Tahoma"/>
                <a:ea typeface="Tahoma"/>
                <a:cs typeface="Tahoma"/>
                <a:sym typeface="Tahoma"/>
              </a:rPr>
              <a:t>	</a:t>
            </a:r>
            <a:r>
              <a:rPr lang="en-US" sz="2400" b="0">
                <a:solidFill>
                  <a:schemeClr val="accent2"/>
                </a:solidFill>
                <a:latin typeface="Tahoma"/>
                <a:ea typeface="Tahoma"/>
                <a:cs typeface="Tahoma"/>
                <a:sym typeface="Tahoma"/>
              </a:rPr>
              <a:t>1) Nick doesn’t own a car. </a:t>
            </a:r>
            <a:endParaRPr/>
          </a:p>
          <a:p>
            <a:pPr marL="342900" marR="0" lvl="0" indent="-342900" algn="l" rtl="0">
              <a:spcBef>
                <a:spcPts val="480"/>
              </a:spcBef>
              <a:spcAft>
                <a:spcPts val="0"/>
              </a:spcAft>
              <a:buClr>
                <a:schemeClr val="hlink"/>
              </a:buClr>
              <a:buSzPts val="1680"/>
              <a:buFont typeface="Noto Sans Symbols"/>
              <a:buNone/>
            </a:pPr>
            <a:r>
              <a:rPr lang="en-US" sz="2400" b="0">
                <a:solidFill>
                  <a:schemeClr val="accent2"/>
                </a:solidFill>
                <a:latin typeface="Tahoma"/>
                <a:ea typeface="Tahoma"/>
                <a:cs typeface="Tahoma"/>
                <a:sym typeface="Tahoma"/>
              </a:rPr>
              <a:t>	2)He has poor vision. </a:t>
            </a:r>
            <a:endParaRPr/>
          </a:p>
          <a:p>
            <a:pPr marL="342900" marR="0" lvl="0" indent="-342900" algn="l" rtl="0">
              <a:spcBef>
                <a:spcPts val="480"/>
              </a:spcBef>
              <a:spcAft>
                <a:spcPts val="0"/>
              </a:spcAft>
              <a:buClr>
                <a:schemeClr val="hlink"/>
              </a:buClr>
              <a:buSzPts val="1680"/>
              <a:buFont typeface="Noto Sans Symbols"/>
              <a:buNone/>
            </a:pPr>
            <a:r>
              <a:rPr lang="en-US" sz="2400" b="0">
                <a:solidFill>
                  <a:schemeClr val="accent2"/>
                </a:solidFill>
                <a:latin typeface="Tahoma"/>
                <a:ea typeface="Tahoma"/>
                <a:cs typeface="Tahoma"/>
                <a:sym typeface="Tahoma"/>
              </a:rPr>
              <a:t>	3) He lives near the stadium.</a:t>
            </a:r>
            <a:endParaRPr/>
          </a:p>
          <a:p>
            <a:pPr marL="342900" marR="0" lvl="0" indent="-342900" algn="l" rtl="0">
              <a:spcBef>
                <a:spcPts val="480"/>
              </a:spcBef>
              <a:spcAft>
                <a:spcPts val="0"/>
              </a:spcAft>
              <a:buClr>
                <a:schemeClr val="hlink"/>
              </a:buClr>
              <a:buSzPts val="1680"/>
              <a:buFont typeface="Noto Sans Symbols"/>
              <a:buNone/>
            </a:pPr>
            <a:r>
              <a:rPr lang="en-US" sz="2400" b="0">
                <a:solidFill>
                  <a:schemeClr val="accent2"/>
                </a:solidFill>
                <a:latin typeface="Tahoma"/>
                <a:ea typeface="Tahoma"/>
                <a:cs typeface="Tahoma"/>
                <a:sym typeface="Tahoma"/>
              </a:rPr>
              <a:t>	4) So, Nick probably won’t drive a car to the game. </a:t>
            </a:r>
            <a:endParaRPr/>
          </a:p>
        </p:txBody>
      </p:sp>
    </p:spTree>
  </p:cSld>
  <p:clrMapOvr>
    <a:masterClrMapping/>
  </p:clrMapOvr>
  <p:transition spd="med">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6"/>
          <p:cNvSpPr txBox="1">
            <a:spLocks noGrp="1"/>
          </p:cNvSpPr>
          <p:nvPr>
            <p:ph type="ctrTitle"/>
          </p:nvPr>
        </p:nvSpPr>
        <p:spPr>
          <a:xfrm>
            <a:off x="457200" y="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ahoma"/>
                <a:ea typeface="Tahoma"/>
                <a:cs typeface="Tahoma"/>
                <a:sym typeface="Tahoma"/>
              </a:rPr>
              <a:t>Diagramming Short Arguments</a:t>
            </a:r>
            <a:endParaRPr/>
          </a:p>
        </p:txBody>
      </p:sp>
      <p:sp>
        <p:nvSpPr>
          <p:cNvPr id="304" name="Google Shape;304;p26"/>
          <p:cNvSpPr txBox="1">
            <a:spLocks noGrp="1"/>
          </p:cNvSpPr>
          <p:nvPr>
            <p:ph type="subTitle" idx="1"/>
          </p:nvPr>
        </p:nvSpPr>
        <p:spPr>
          <a:xfrm>
            <a:off x="152400" y="1371600"/>
            <a:ext cx="8991600" cy="5486400"/>
          </a:xfrm>
          <a:prstGeom prst="rect">
            <a:avLst/>
          </a:prstGeom>
          <a:noFill/>
          <a:ln>
            <a:noFill/>
          </a:ln>
        </p:spPr>
        <p:txBody>
          <a:bodyPr spcFirstLastPara="1" wrap="square" lIns="91425" tIns="45700" rIns="91425" bIns="45700" anchor="t" anchorCtr="0">
            <a:normAutofit fontScale="92500" lnSpcReduction="10000"/>
          </a:bodyPr>
          <a:lstStyle/>
          <a:p>
            <a:pPr marL="609600" lvl="0" indent="-609600" algn="l" rtl="0">
              <a:lnSpc>
                <a:spcPct val="130000"/>
              </a:lnSpc>
              <a:spcBef>
                <a:spcPts val="0"/>
              </a:spcBef>
              <a:spcAft>
                <a:spcPts val="0"/>
              </a:spcAft>
              <a:buClr>
                <a:schemeClr val="accent2"/>
              </a:buClr>
              <a:buSzPct val="100000"/>
              <a:buNone/>
            </a:pPr>
            <a:r>
              <a:rPr lang="en-US" sz="2800" b="1" u="sng" dirty="0">
                <a:solidFill>
                  <a:schemeClr val="accent2"/>
                </a:solidFill>
                <a:latin typeface="Tahoma"/>
                <a:ea typeface="Tahoma"/>
                <a:cs typeface="Tahoma"/>
                <a:sym typeface="Tahoma"/>
              </a:rPr>
              <a:t>Independent support:</a:t>
            </a:r>
            <a:r>
              <a:rPr lang="en-US" sz="2800" dirty="0">
                <a:solidFill>
                  <a:schemeClr val="accent2"/>
                </a:solidFill>
                <a:latin typeface="Tahoma"/>
                <a:ea typeface="Tahoma"/>
                <a:cs typeface="Tahoma"/>
                <a:sym typeface="Tahoma"/>
              </a:rPr>
              <a:t> </a:t>
            </a:r>
            <a:r>
              <a:rPr lang="en-US" sz="2800" dirty="0">
                <a:solidFill>
                  <a:schemeClr val="dk1"/>
                </a:solidFill>
                <a:latin typeface="Tahoma"/>
                <a:ea typeface="Tahoma"/>
                <a:cs typeface="Tahoma"/>
                <a:sym typeface="Tahoma"/>
              </a:rPr>
              <a:t>does not weaken or destroy any other premise but offers less support for the conclusion</a:t>
            </a:r>
            <a:endParaRPr dirty="0"/>
          </a:p>
          <a:p>
            <a:pPr marL="609600" lvl="0" indent="-609600" algn="l" rtl="0">
              <a:spcBef>
                <a:spcPts val="518"/>
              </a:spcBef>
              <a:spcAft>
                <a:spcPts val="0"/>
              </a:spcAft>
              <a:buClr>
                <a:schemeClr val="dk1"/>
              </a:buClr>
              <a:buSzPct val="100000"/>
              <a:buNone/>
            </a:pPr>
            <a:r>
              <a:rPr lang="en-US" sz="2800" dirty="0">
                <a:solidFill>
                  <a:schemeClr val="dk1"/>
                </a:solidFill>
                <a:latin typeface="Tahoma"/>
                <a:ea typeface="Tahoma"/>
                <a:cs typeface="Tahoma"/>
                <a:sym typeface="Tahoma"/>
              </a:rPr>
              <a:t>  	  1)			2)			3)</a:t>
            </a:r>
            <a:endParaRPr dirty="0"/>
          </a:p>
          <a:p>
            <a:pPr marL="609600" lvl="0" indent="-609600" algn="ctr" rtl="0">
              <a:lnSpc>
                <a:spcPct val="90000"/>
              </a:lnSpc>
              <a:spcBef>
                <a:spcPts val="518"/>
              </a:spcBef>
              <a:spcAft>
                <a:spcPts val="0"/>
              </a:spcAft>
              <a:buClr>
                <a:srgbClr val="888888"/>
              </a:buClr>
              <a:buSzPct val="100000"/>
              <a:buFont typeface="Noto Sans Symbols"/>
              <a:buNone/>
            </a:pPr>
            <a:endParaRPr sz="2800" dirty="0">
              <a:solidFill>
                <a:schemeClr val="dk1"/>
              </a:solidFill>
              <a:latin typeface="Tahoma"/>
              <a:ea typeface="Tahoma"/>
              <a:cs typeface="Tahoma"/>
              <a:sym typeface="Tahoma"/>
            </a:endParaRPr>
          </a:p>
          <a:p>
            <a:pPr marL="609600" lvl="0" indent="-609600" algn="ctr" rtl="0">
              <a:lnSpc>
                <a:spcPct val="90000"/>
              </a:lnSpc>
              <a:spcBef>
                <a:spcPts val="518"/>
              </a:spcBef>
              <a:spcAft>
                <a:spcPts val="0"/>
              </a:spcAft>
              <a:buClr>
                <a:srgbClr val="888888"/>
              </a:buClr>
              <a:buSzPct val="100000"/>
              <a:buFont typeface="Noto Sans Symbols"/>
              <a:buNone/>
            </a:pPr>
            <a:endParaRPr sz="2800" dirty="0">
              <a:solidFill>
                <a:schemeClr val="dk1"/>
              </a:solidFill>
              <a:latin typeface="Tahoma"/>
              <a:ea typeface="Tahoma"/>
              <a:cs typeface="Tahoma"/>
              <a:sym typeface="Tahoma"/>
            </a:endParaRPr>
          </a:p>
          <a:p>
            <a:pPr marL="609600" lvl="0" indent="-609600" algn="l" rtl="0">
              <a:lnSpc>
                <a:spcPct val="90000"/>
              </a:lnSpc>
              <a:spcBef>
                <a:spcPts val="518"/>
              </a:spcBef>
              <a:spcAft>
                <a:spcPts val="0"/>
              </a:spcAft>
              <a:buClr>
                <a:schemeClr val="dk1"/>
              </a:buClr>
              <a:buSzPct val="100000"/>
              <a:buFont typeface="Noto Sans Symbols"/>
              <a:buNone/>
            </a:pPr>
            <a:r>
              <a:rPr lang="en-US" sz="2800" dirty="0">
                <a:solidFill>
                  <a:schemeClr val="dk1"/>
                </a:solidFill>
                <a:latin typeface="Tahoma"/>
                <a:ea typeface="Tahoma"/>
                <a:cs typeface="Tahoma"/>
                <a:sym typeface="Tahoma"/>
              </a:rPr>
              <a:t>					4)</a:t>
            </a:r>
            <a:endParaRPr dirty="0"/>
          </a:p>
          <a:p>
            <a:pPr marL="609600" lvl="0" indent="-609600" algn="l" rtl="0">
              <a:lnSpc>
                <a:spcPct val="130000"/>
              </a:lnSpc>
              <a:spcBef>
                <a:spcPts val="518"/>
              </a:spcBef>
              <a:spcAft>
                <a:spcPts val="0"/>
              </a:spcAft>
              <a:buClr>
                <a:schemeClr val="accent2"/>
              </a:buClr>
              <a:buSzPct val="100000"/>
              <a:buFont typeface="Noto Sans Symbols"/>
              <a:buNone/>
            </a:pPr>
            <a:r>
              <a:rPr lang="en-US" sz="2800" b="1" u="sng" dirty="0">
                <a:solidFill>
                  <a:schemeClr val="accent2"/>
                </a:solidFill>
                <a:latin typeface="Tahoma"/>
                <a:ea typeface="Tahoma"/>
                <a:cs typeface="Tahoma"/>
                <a:sym typeface="Tahoma"/>
              </a:rPr>
              <a:t>Linked support:</a:t>
            </a:r>
            <a:r>
              <a:rPr lang="en-US" sz="2800" dirty="0">
                <a:solidFill>
                  <a:schemeClr val="accent2"/>
                </a:solidFill>
                <a:latin typeface="Tahoma"/>
                <a:ea typeface="Tahoma"/>
                <a:cs typeface="Tahoma"/>
                <a:sym typeface="Tahoma"/>
              </a:rPr>
              <a:t> </a:t>
            </a:r>
            <a:r>
              <a:rPr lang="en-US" sz="2800" dirty="0">
                <a:solidFill>
                  <a:schemeClr val="dk1"/>
                </a:solidFill>
                <a:latin typeface="Tahoma"/>
                <a:ea typeface="Tahoma"/>
                <a:cs typeface="Tahoma"/>
                <a:sym typeface="Tahoma"/>
              </a:rPr>
              <a:t>works cooperatively with another premise to support the conclusion</a:t>
            </a:r>
            <a:endParaRPr dirty="0"/>
          </a:p>
          <a:p>
            <a:pPr marL="609600" lvl="0" indent="-609600" algn="l" rtl="0">
              <a:lnSpc>
                <a:spcPct val="90000"/>
              </a:lnSpc>
              <a:spcBef>
                <a:spcPts val="518"/>
              </a:spcBef>
              <a:spcAft>
                <a:spcPts val="0"/>
              </a:spcAft>
              <a:buClr>
                <a:schemeClr val="dk1"/>
              </a:buClr>
              <a:buSzPct val="100000"/>
              <a:buFont typeface="Noto Sans Symbols"/>
              <a:buNone/>
            </a:pPr>
            <a:r>
              <a:rPr lang="en-US" sz="2800" dirty="0">
                <a:solidFill>
                  <a:schemeClr val="dk1"/>
                </a:solidFill>
                <a:latin typeface="Tahoma"/>
                <a:ea typeface="Tahoma"/>
                <a:cs typeface="Tahoma"/>
                <a:sym typeface="Tahoma"/>
              </a:rPr>
              <a:t>				   1)	     +	      3)</a:t>
            </a:r>
            <a:endParaRPr dirty="0"/>
          </a:p>
          <a:p>
            <a:pPr marL="609600" lvl="0" indent="-609600" algn="ctr" rtl="0">
              <a:spcBef>
                <a:spcPts val="518"/>
              </a:spcBef>
              <a:spcAft>
                <a:spcPts val="0"/>
              </a:spcAft>
              <a:buClr>
                <a:srgbClr val="888888"/>
              </a:buClr>
              <a:buSzPct val="100000"/>
              <a:buFont typeface="Noto Sans Symbols"/>
              <a:buNone/>
            </a:pPr>
            <a:endParaRPr sz="2800" dirty="0">
              <a:solidFill>
                <a:schemeClr val="dk1"/>
              </a:solidFill>
              <a:latin typeface="Tahoma"/>
              <a:ea typeface="Tahoma"/>
              <a:cs typeface="Tahoma"/>
              <a:sym typeface="Tahoma"/>
            </a:endParaRPr>
          </a:p>
          <a:p>
            <a:pPr marL="609600" lvl="0" indent="-609600" algn="ctr" rtl="0">
              <a:spcBef>
                <a:spcPts val="518"/>
              </a:spcBef>
              <a:spcAft>
                <a:spcPts val="0"/>
              </a:spcAft>
              <a:buClr>
                <a:srgbClr val="888888"/>
              </a:buClr>
              <a:buSzPct val="100000"/>
              <a:buFont typeface="Noto Sans Symbols"/>
              <a:buNone/>
            </a:pPr>
            <a:endParaRPr sz="2800" dirty="0">
              <a:solidFill>
                <a:schemeClr val="dk1"/>
              </a:solidFill>
              <a:latin typeface="Tahoma"/>
              <a:ea typeface="Tahoma"/>
              <a:cs typeface="Tahoma"/>
              <a:sym typeface="Tahoma"/>
            </a:endParaRPr>
          </a:p>
          <a:p>
            <a:pPr marL="609600" lvl="0" indent="-609600" algn="ctr" rtl="0">
              <a:spcBef>
                <a:spcPts val="518"/>
              </a:spcBef>
              <a:spcAft>
                <a:spcPts val="0"/>
              </a:spcAft>
              <a:buClr>
                <a:schemeClr val="dk1"/>
              </a:buClr>
              <a:buSzPct val="100000"/>
              <a:buFont typeface="Noto Sans Symbols"/>
              <a:buNone/>
            </a:pPr>
            <a:r>
              <a:rPr lang="en-US" sz="2800" dirty="0">
                <a:solidFill>
                  <a:schemeClr val="dk1"/>
                </a:solidFill>
                <a:latin typeface="Tahoma"/>
                <a:ea typeface="Tahoma"/>
                <a:cs typeface="Tahoma"/>
                <a:sym typeface="Tahoma"/>
              </a:rPr>
              <a:t>2)</a:t>
            </a:r>
            <a:endParaRPr dirty="0"/>
          </a:p>
        </p:txBody>
      </p:sp>
      <p:cxnSp>
        <p:nvCxnSpPr>
          <p:cNvPr id="305" name="Google Shape;305;p26"/>
          <p:cNvCxnSpPr/>
          <p:nvPr/>
        </p:nvCxnSpPr>
        <p:spPr>
          <a:xfrm>
            <a:off x="1371600" y="2819400"/>
            <a:ext cx="1676400" cy="838200"/>
          </a:xfrm>
          <a:prstGeom prst="straightConnector1">
            <a:avLst/>
          </a:prstGeom>
          <a:noFill/>
          <a:ln w="9525" cap="flat" cmpd="sng">
            <a:solidFill>
              <a:schemeClr val="dk1"/>
            </a:solidFill>
            <a:prstDash val="solid"/>
            <a:round/>
            <a:headEnd type="none" w="med" len="med"/>
            <a:tailEnd type="triangle" w="med" len="med"/>
          </a:ln>
          <a:effectLst>
            <a:outerShdw algn="ctr" rotWithShape="0">
              <a:schemeClr val="lt2">
                <a:alpha val="49803"/>
              </a:schemeClr>
            </a:outerShdw>
          </a:effectLst>
        </p:spPr>
      </p:cxnSp>
      <p:cxnSp>
        <p:nvCxnSpPr>
          <p:cNvPr id="306" name="Google Shape;306;p26"/>
          <p:cNvCxnSpPr/>
          <p:nvPr/>
        </p:nvCxnSpPr>
        <p:spPr>
          <a:xfrm>
            <a:off x="4038600" y="2819400"/>
            <a:ext cx="0" cy="762000"/>
          </a:xfrm>
          <a:prstGeom prst="straightConnector1">
            <a:avLst/>
          </a:prstGeom>
          <a:noFill/>
          <a:ln w="9525" cap="flat" cmpd="sng">
            <a:solidFill>
              <a:schemeClr val="dk1"/>
            </a:solidFill>
            <a:prstDash val="solid"/>
            <a:round/>
            <a:headEnd type="none" w="med" len="med"/>
            <a:tailEnd type="triangle" w="med" len="med"/>
          </a:ln>
          <a:effectLst>
            <a:outerShdw algn="ctr" rotWithShape="0">
              <a:schemeClr val="lt2">
                <a:alpha val="49803"/>
              </a:schemeClr>
            </a:outerShdw>
          </a:effectLst>
        </p:spPr>
      </p:cxnSp>
      <p:cxnSp>
        <p:nvCxnSpPr>
          <p:cNvPr id="307" name="Google Shape;307;p26"/>
          <p:cNvCxnSpPr/>
          <p:nvPr/>
        </p:nvCxnSpPr>
        <p:spPr>
          <a:xfrm flipH="1">
            <a:off x="5105400" y="2895600"/>
            <a:ext cx="1600200" cy="609600"/>
          </a:xfrm>
          <a:prstGeom prst="straightConnector1">
            <a:avLst/>
          </a:prstGeom>
          <a:noFill/>
          <a:ln w="9525" cap="flat" cmpd="sng">
            <a:solidFill>
              <a:schemeClr val="dk1"/>
            </a:solidFill>
            <a:prstDash val="solid"/>
            <a:round/>
            <a:headEnd type="none" w="med" len="med"/>
            <a:tailEnd type="triangle" w="med" len="med"/>
          </a:ln>
          <a:effectLst>
            <a:outerShdw algn="ctr" rotWithShape="0">
              <a:schemeClr val="lt2">
                <a:alpha val="49803"/>
              </a:schemeClr>
            </a:outerShdw>
          </a:effectLst>
        </p:spPr>
      </p:cxnSp>
      <p:cxnSp>
        <p:nvCxnSpPr>
          <p:cNvPr id="308" name="Google Shape;308;p26"/>
          <p:cNvCxnSpPr/>
          <p:nvPr/>
        </p:nvCxnSpPr>
        <p:spPr>
          <a:xfrm>
            <a:off x="3352800" y="5562600"/>
            <a:ext cx="2438400" cy="0"/>
          </a:xfrm>
          <a:prstGeom prst="straightConnector1">
            <a:avLst/>
          </a:prstGeom>
          <a:noFill/>
          <a:ln w="9525" cap="flat" cmpd="sng">
            <a:solidFill>
              <a:schemeClr val="dk1"/>
            </a:solidFill>
            <a:prstDash val="solid"/>
            <a:round/>
            <a:headEnd type="none" w="med" len="med"/>
            <a:tailEnd type="none" w="med" len="med"/>
          </a:ln>
          <a:effectLst>
            <a:outerShdw algn="ctr" rotWithShape="0">
              <a:schemeClr val="lt2">
                <a:alpha val="49803"/>
              </a:schemeClr>
            </a:outerShdw>
          </a:effectLst>
        </p:spPr>
      </p:cxnSp>
      <p:cxnSp>
        <p:nvCxnSpPr>
          <p:cNvPr id="309" name="Google Shape;309;p26"/>
          <p:cNvCxnSpPr/>
          <p:nvPr/>
        </p:nvCxnSpPr>
        <p:spPr>
          <a:xfrm>
            <a:off x="4495800" y="5638800"/>
            <a:ext cx="0" cy="533400"/>
          </a:xfrm>
          <a:prstGeom prst="straightConnector1">
            <a:avLst/>
          </a:prstGeom>
          <a:noFill/>
          <a:ln w="9525" cap="flat" cmpd="sng">
            <a:solidFill>
              <a:schemeClr val="dk1"/>
            </a:solidFill>
            <a:prstDash val="solid"/>
            <a:round/>
            <a:headEnd type="none" w="med" len="med"/>
            <a:tailEnd type="triangle" w="med" len="med"/>
          </a:ln>
          <a:effectLst>
            <a:outerShdw algn="ctr" rotWithShape="0">
              <a:schemeClr val="lt2">
                <a:alpha val="49803"/>
              </a:schemeClr>
            </a:outerShdw>
          </a:effectLst>
        </p:spPr>
      </p:cxnSp>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7"/>
          <p:cNvSpPr txBox="1">
            <a:spLocks noGrp="1"/>
          </p:cNvSpPr>
          <p:nvPr>
            <p:ph type="ctrTitle"/>
          </p:nvPr>
        </p:nvSpPr>
        <p:spPr>
          <a:xfrm>
            <a:off x="609600" y="152400"/>
            <a:ext cx="8229600" cy="381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a:latin typeface="Tahoma"/>
                <a:ea typeface="Tahoma"/>
                <a:cs typeface="Tahoma"/>
                <a:sym typeface="Tahoma"/>
              </a:rPr>
              <a:t>Linked or Independent Support?</a:t>
            </a:r>
            <a:endParaRPr/>
          </a:p>
        </p:txBody>
      </p:sp>
      <p:sp>
        <p:nvSpPr>
          <p:cNvPr id="316" name="Google Shape;316;p27"/>
          <p:cNvSpPr txBox="1">
            <a:spLocks noGrp="1"/>
          </p:cNvSpPr>
          <p:nvPr>
            <p:ph type="subTitle" idx="1"/>
          </p:nvPr>
        </p:nvSpPr>
        <p:spPr>
          <a:xfrm>
            <a:off x="152400" y="685800"/>
            <a:ext cx="8839200" cy="4114800"/>
          </a:xfrm>
          <a:prstGeom prst="rect">
            <a:avLst/>
          </a:prstGeom>
          <a:noFill/>
          <a:ln>
            <a:noFill/>
          </a:ln>
        </p:spPr>
        <p:txBody>
          <a:bodyPr spcFirstLastPara="1" wrap="square" lIns="91425" tIns="45700" rIns="91425" bIns="45700" anchor="t" anchorCtr="0">
            <a:noAutofit/>
          </a:bodyPr>
          <a:lstStyle/>
          <a:p>
            <a:pPr marL="514350" lvl="0" indent="-514350" algn="l" rtl="0">
              <a:lnSpc>
                <a:spcPct val="120000"/>
              </a:lnSpc>
              <a:spcBef>
                <a:spcPts val="0"/>
              </a:spcBef>
              <a:spcAft>
                <a:spcPts val="0"/>
              </a:spcAft>
              <a:buClr>
                <a:schemeClr val="dk1"/>
              </a:buClr>
              <a:buSzPts val="2400"/>
              <a:buFont typeface="Calibri"/>
              <a:buAutoNum type="arabicPeriod"/>
            </a:pPr>
            <a:r>
              <a:rPr lang="en-US" sz="2400" dirty="0">
                <a:solidFill>
                  <a:schemeClr val="dk1"/>
                </a:solidFill>
                <a:latin typeface="Tahoma"/>
                <a:ea typeface="Tahoma"/>
                <a:cs typeface="Tahoma"/>
                <a:sym typeface="Tahoma"/>
              </a:rPr>
              <a:t>Tom is probably a BT student (1). I saw him in the Biotech lab yesterday (2). Last week he was reading a textbook of Chemistry in the library (3). He often discusses topics of life science (4). </a:t>
            </a:r>
            <a:endParaRPr dirty="0"/>
          </a:p>
          <a:p>
            <a:pPr marL="514350" lvl="0" indent="-361950" algn="l" rtl="0">
              <a:lnSpc>
                <a:spcPct val="120000"/>
              </a:lnSpc>
              <a:spcBef>
                <a:spcPts val="480"/>
              </a:spcBef>
              <a:spcAft>
                <a:spcPts val="0"/>
              </a:spcAft>
              <a:buClr>
                <a:srgbClr val="888888"/>
              </a:buClr>
              <a:buSzPts val="2400"/>
              <a:buFont typeface="Calibri"/>
              <a:buNone/>
            </a:pPr>
            <a:endParaRPr sz="2400" dirty="0">
              <a:solidFill>
                <a:schemeClr val="dk1"/>
              </a:solidFill>
              <a:latin typeface="Tahoma"/>
              <a:ea typeface="Tahoma"/>
              <a:cs typeface="Tahoma"/>
              <a:sym typeface="Tahoma"/>
            </a:endParaRPr>
          </a:p>
          <a:p>
            <a:pPr marL="514350" lvl="0" indent="-361950" algn="l" rtl="0">
              <a:lnSpc>
                <a:spcPct val="120000"/>
              </a:lnSpc>
              <a:spcBef>
                <a:spcPts val="480"/>
              </a:spcBef>
              <a:spcAft>
                <a:spcPts val="0"/>
              </a:spcAft>
              <a:buClr>
                <a:srgbClr val="888888"/>
              </a:buClr>
              <a:buSzPts val="2400"/>
              <a:buFont typeface="Calibri"/>
              <a:buNone/>
            </a:pPr>
            <a:endParaRPr sz="2400" dirty="0">
              <a:solidFill>
                <a:schemeClr val="dk1"/>
              </a:solidFill>
              <a:latin typeface="Tahoma"/>
              <a:ea typeface="Tahoma"/>
              <a:cs typeface="Tahoma"/>
              <a:sym typeface="Tahoma"/>
            </a:endParaRPr>
          </a:p>
          <a:p>
            <a:pPr marL="514350" lvl="0" indent="-361950" algn="l" rtl="0">
              <a:lnSpc>
                <a:spcPct val="120000"/>
              </a:lnSpc>
              <a:spcBef>
                <a:spcPts val="480"/>
              </a:spcBef>
              <a:spcAft>
                <a:spcPts val="0"/>
              </a:spcAft>
              <a:buClr>
                <a:srgbClr val="888888"/>
              </a:buClr>
              <a:buSzPts val="2400"/>
              <a:buFont typeface="Calibri"/>
              <a:buNone/>
            </a:pPr>
            <a:endParaRPr sz="2400" dirty="0">
              <a:solidFill>
                <a:schemeClr val="dk1"/>
              </a:solidFill>
              <a:latin typeface="Tahoma"/>
              <a:ea typeface="Tahoma"/>
              <a:cs typeface="Tahoma"/>
              <a:sym typeface="Tahoma"/>
            </a:endParaRPr>
          </a:p>
          <a:p>
            <a:pPr marL="0" lvl="0" indent="0" algn="l" rtl="0">
              <a:lnSpc>
                <a:spcPct val="120000"/>
              </a:lnSpc>
              <a:spcBef>
                <a:spcPts val="480"/>
              </a:spcBef>
              <a:spcAft>
                <a:spcPts val="0"/>
              </a:spcAft>
              <a:buClr>
                <a:schemeClr val="dk1"/>
              </a:buClr>
              <a:buSzPts val="2400"/>
            </a:pPr>
            <a:r>
              <a:rPr lang="en-US" sz="2400" dirty="0">
                <a:solidFill>
                  <a:schemeClr val="dk1"/>
                </a:solidFill>
                <a:latin typeface="Tahoma"/>
                <a:ea typeface="Tahoma"/>
                <a:cs typeface="Tahoma"/>
                <a:sym typeface="Tahoma"/>
              </a:rPr>
              <a:t>2. Amy is a marathon runner (1). She is probably very fit (2), given that if a person runs marathons, then he/she is probably very fit (3). </a:t>
            </a:r>
            <a:endParaRPr dirty="0"/>
          </a:p>
        </p:txBody>
      </p:sp>
      <p:pic>
        <p:nvPicPr>
          <p:cNvPr id="317" name="Google Shape;317;p27"/>
          <p:cNvPicPr preferRelativeResize="0"/>
          <p:nvPr/>
        </p:nvPicPr>
        <p:blipFill rotWithShape="1">
          <a:blip r:embed="rId3">
            <a:alphaModFix/>
          </a:blip>
          <a:srcRect/>
          <a:stretch/>
        </p:blipFill>
        <p:spPr>
          <a:xfrm>
            <a:off x="1524000" y="2646329"/>
            <a:ext cx="4343397" cy="1262145"/>
          </a:xfrm>
          <a:prstGeom prst="rect">
            <a:avLst/>
          </a:prstGeom>
          <a:noFill/>
          <a:ln>
            <a:noFill/>
          </a:ln>
        </p:spPr>
      </p:pic>
      <p:sp>
        <p:nvSpPr>
          <p:cNvPr id="319" name="Google Shape;319;p27"/>
          <p:cNvSpPr txBox="1"/>
          <p:nvPr/>
        </p:nvSpPr>
        <p:spPr>
          <a:xfrm>
            <a:off x="6292252" y="2935386"/>
            <a:ext cx="28524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2"/>
                </a:solidFill>
                <a:latin typeface="Tahoma"/>
                <a:ea typeface="Tahoma"/>
                <a:cs typeface="Tahoma"/>
                <a:sym typeface="Tahoma"/>
              </a:rPr>
              <a:t>Independent support</a:t>
            </a:r>
            <a:endParaRPr sz="1800" b="1">
              <a:solidFill>
                <a:schemeClr val="dk1"/>
              </a:solidFill>
              <a:latin typeface="Tahoma"/>
              <a:ea typeface="Tahoma"/>
              <a:cs typeface="Tahoma"/>
              <a:sym typeface="Tahoma"/>
            </a:endParaRPr>
          </a:p>
        </p:txBody>
      </p:sp>
      <p:sp>
        <p:nvSpPr>
          <p:cNvPr id="320" name="Google Shape;320;p27"/>
          <p:cNvSpPr txBox="1"/>
          <p:nvPr/>
        </p:nvSpPr>
        <p:spPr>
          <a:xfrm>
            <a:off x="6292252" y="5891175"/>
            <a:ext cx="28524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accent2"/>
                </a:solidFill>
                <a:latin typeface="Tahoma"/>
                <a:ea typeface="Tahoma"/>
                <a:cs typeface="Tahoma"/>
                <a:sym typeface="Tahoma"/>
              </a:rPr>
              <a:t>Linked support</a:t>
            </a:r>
            <a:endParaRPr sz="1800" b="1">
              <a:solidFill>
                <a:schemeClr val="dk1"/>
              </a:solidFill>
              <a:latin typeface="Tahoma"/>
              <a:ea typeface="Tahoma"/>
              <a:cs typeface="Tahoma"/>
              <a:sym typeface="Tahoma"/>
            </a:endParaRPr>
          </a:p>
        </p:txBody>
      </p:sp>
      <p:pic>
        <p:nvPicPr>
          <p:cNvPr id="3" name="Picture 2">
            <a:extLst>
              <a:ext uri="{FF2B5EF4-FFF2-40B4-BE49-F238E27FC236}">
                <a16:creationId xmlns:a16="http://schemas.microsoft.com/office/drawing/2014/main" id="{C1958424-CEED-0339-6B2F-7682161CF1E0}"/>
              </a:ext>
            </a:extLst>
          </p:cNvPr>
          <p:cNvPicPr>
            <a:picLocks noChangeAspect="1"/>
          </p:cNvPicPr>
          <p:nvPr/>
        </p:nvPicPr>
        <p:blipFill>
          <a:blip r:embed="rId4"/>
          <a:stretch>
            <a:fillRect/>
          </a:stretch>
        </p:blipFill>
        <p:spPr>
          <a:xfrm>
            <a:off x="3378062" y="5591175"/>
            <a:ext cx="1771650" cy="1162050"/>
          </a:xfrm>
          <a:prstGeom prst="rect">
            <a:avLst/>
          </a:prstGeom>
        </p:spPr>
      </p:pic>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8"/>
          <p:cNvSpPr txBox="1">
            <a:spLocks noGrp="1"/>
          </p:cNvSpPr>
          <p:nvPr>
            <p:ph type="ctrTitle"/>
          </p:nvPr>
        </p:nvSpPr>
        <p:spPr>
          <a:xfrm>
            <a:off x="990600" y="0"/>
            <a:ext cx="75438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b="1">
                <a:latin typeface="Tahoma"/>
                <a:ea typeface="Tahoma"/>
                <a:cs typeface="Tahoma"/>
                <a:sym typeface="Tahoma"/>
              </a:rPr>
              <a:t>Other Kinds of Support</a:t>
            </a:r>
            <a:endParaRPr/>
          </a:p>
        </p:txBody>
      </p:sp>
      <p:sp>
        <p:nvSpPr>
          <p:cNvPr id="326" name="Google Shape;326;p28"/>
          <p:cNvSpPr txBox="1">
            <a:spLocks noGrp="1"/>
          </p:cNvSpPr>
          <p:nvPr>
            <p:ph type="subTitle" idx="1"/>
          </p:nvPr>
        </p:nvSpPr>
        <p:spPr>
          <a:xfrm>
            <a:off x="228600" y="3429000"/>
            <a:ext cx="9067800" cy="2971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solidFill>
                  <a:schemeClr val="dk1"/>
                </a:solidFill>
                <a:latin typeface="Tahoma"/>
                <a:ea typeface="Tahoma"/>
                <a:cs typeface="Tahoma"/>
                <a:sym typeface="Tahoma"/>
              </a:rPr>
              <a:t>				     1)</a:t>
            </a:r>
            <a:endParaRPr/>
          </a:p>
          <a:p>
            <a:pPr marL="609600" lvl="0" indent="-609600" algn="ctr" rtl="0">
              <a:spcBef>
                <a:spcPts val="640"/>
              </a:spcBef>
              <a:spcAft>
                <a:spcPts val="0"/>
              </a:spcAft>
              <a:buClr>
                <a:srgbClr val="888888"/>
              </a:buClr>
              <a:buSzPts val="3200"/>
              <a:buFont typeface="Noto Sans Symbols"/>
              <a:buNone/>
            </a:pPr>
            <a:endParaRPr>
              <a:solidFill>
                <a:schemeClr val="dk1"/>
              </a:solidFill>
              <a:latin typeface="Tahoma"/>
              <a:ea typeface="Tahoma"/>
              <a:cs typeface="Tahoma"/>
              <a:sym typeface="Tahoma"/>
            </a:endParaRPr>
          </a:p>
          <a:p>
            <a:pPr marL="609600" lvl="0" indent="-609600" algn="ctr" rtl="0">
              <a:spcBef>
                <a:spcPts val="640"/>
              </a:spcBef>
              <a:spcAft>
                <a:spcPts val="0"/>
              </a:spcAft>
              <a:buClr>
                <a:schemeClr val="dk1"/>
              </a:buClr>
              <a:buSzPts val="3200"/>
              <a:buFont typeface="Noto Sans Symbols"/>
              <a:buNone/>
            </a:pPr>
            <a:r>
              <a:rPr lang="en-US">
                <a:solidFill>
                  <a:schemeClr val="dk1"/>
                </a:solidFill>
                <a:latin typeface="Tahoma"/>
                <a:ea typeface="Tahoma"/>
                <a:cs typeface="Tahoma"/>
                <a:sym typeface="Tahoma"/>
              </a:rPr>
              <a:t>2)</a:t>
            </a:r>
            <a:endParaRPr/>
          </a:p>
          <a:p>
            <a:pPr marL="609600" lvl="0" indent="-609600" algn="ctr" rtl="0">
              <a:spcBef>
                <a:spcPts val="640"/>
              </a:spcBef>
              <a:spcAft>
                <a:spcPts val="0"/>
              </a:spcAft>
              <a:buClr>
                <a:srgbClr val="888888"/>
              </a:buClr>
              <a:buSzPts val="3200"/>
              <a:buFont typeface="Noto Sans Symbols"/>
              <a:buNone/>
            </a:pPr>
            <a:endParaRPr>
              <a:solidFill>
                <a:schemeClr val="dk1"/>
              </a:solidFill>
              <a:latin typeface="Tahoma"/>
              <a:ea typeface="Tahoma"/>
              <a:cs typeface="Tahoma"/>
              <a:sym typeface="Tahoma"/>
            </a:endParaRPr>
          </a:p>
          <a:p>
            <a:pPr marL="609600" lvl="0" indent="-609600" algn="ctr" rtl="0">
              <a:spcBef>
                <a:spcPts val="640"/>
              </a:spcBef>
              <a:spcAft>
                <a:spcPts val="0"/>
              </a:spcAft>
              <a:buClr>
                <a:schemeClr val="dk1"/>
              </a:buClr>
              <a:buSzPts val="3200"/>
              <a:buFont typeface="Noto Sans Symbols"/>
              <a:buNone/>
            </a:pPr>
            <a:r>
              <a:rPr lang="en-US">
                <a:solidFill>
                  <a:schemeClr val="dk1"/>
                </a:solidFill>
                <a:latin typeface="Tahoma"/>
                <a:ea typeface="Tahoma"/>
                <a:cs typeface="Tahoma"/>
                <a:sym typeface="Tahoma"/>
              </a:rPr>
              <a:t>					  3)					</a:t>
            </a:r>
            <a:endParaRPr/>
          </a:p>
        </p:txBody>
      </p:sp>
      <p:cxnSp>
        <p:nvCxnSpPr>
          <p:cNvPr id="327" name="Google Shape;327;p28"/>
          <p:cNvCxnSpPr/>
          <p:nvPr/>
        </p:nvCxnSpPr>
        <p:spPr>
          <a:xfrm>
            <a:off x="4700631" y="4114800"/>
            <a:ext cx="0" cy="457200"/>
          </a:xfrm>
          <a:prstGeom prst="straightConnector1">
            <a:avLst/>
          </a:prstGeom>
          <a:noFill/>
          <a:ln w="9525" cap="flat" cmpd="sng">
            <a:solidFill>
              <a:schemeClr val="dk1"/>
            </a:solidFill>
            <a:prstDash val="solid"/>
            <a:round/>
            <a:headEnd type="none" w="med" len="med"/>
            <a:tailEnd type="triangle" w="med" len="med"/>
          </a:ln>
        </p:spPr>
      </p:cxnSp>
      <p:cxnSp>
        <p:nvCxnSpPr>
          <p:cNvPr id="328" name="Google Shape;328;p28"/>
          <p:cNvCxnSpPr/>
          <p:nvPr/>
        </p:nvCxnSpPr>
        <p:spPr>
          <a:xfrm>
            <a:off x="4700631" y="5257800"/>
            <a:ext cx="0" cy="533400"/>
          </a:xfrm>
          <a:prstGeom prst="straightConnector1">
            <a:avLst/>
          </a:prstGeom>
          <a:noFill/>
          <a:ln w="9525" cap="flat" cmpd="sng">
            <a:solidFill>
              <a:schemeClr val="dk1"/>
            </a:solidFill>
            <a:prstDash val="solid"/>
            <a:round/>
            <a:headEnd type="none" w="med" len="med"/>
            <a:tailEnd type="triangle" w="med" len="med"/>
          </a:ln>
        </p:spPr>
      </p:cxnSp>
      <p:sp>
        <p:nvSpPr>
          <p:cNvPr id="329" name="Google Shape;329;p28"/>
          <p:cNvSpPr txBox="1"/>
          <p:nvPr/>
        </p:nvSpPr>
        <p:spPr>
          <a:xfrm>
            <a:off x="533400" y="998989"/>
            <a:ext cx="7924800" cy="1876219"/>
          </a:xfrm>
          <a:prstGeom prst="rect">
            <a:avLst/>
          </a:prstGeom>
          <a:noFill/>
          <a:ln>
            <a:noFill/>
          </a:ln>
        </p:spPr>
        <p:txBody>
          <a:bodyPr spcFirstLastPara="1" wrap="square" lIns="91425" tIns="45700" rIns="91425" bIns="45700" anchor="t" anchorCtr="0">
            <a:spAutoFit/>
          </a:bodyPr>
          <a:lstStyle/>
          <a:p>
            <a:pPr marL="609600" marR="0" lvl="0" indent="-609600" algn="l" rtl="0">
              <a:lnSpc>
                <a:spcPct val="150000"/>
              </a:lnSpc>
              <a:spcBef>
                <a:spcPts val="0"/>
              </a:spcBef>
              <a:spcAft>
                <a:spcPts val="0"/>
              </a:spcAft>
              <a:buClr>
                <a:schemeClr val="dk1"/>
              </a:buClr>
              <a:buSzPts val="2000"/>
              <a:buFont typeface="Noto Sans Symbols"/>
              <a:buAutoNum type="arabicParenR"/>
            </a:pPr>
            <a:r>
              <a:rPr lang="en-US" sz="2000" b="0">
                <a:solidFill>
                  <a:schemeClr val="dk1"/>
                </a:solidFill>
                <a:latin typeface="Tahoma"/>
                <a:ea typeface="Tahoma"/>
                <a:cs typeface="Tahoma"/>
                <a:sym typeface="Tahoma"/>
              </a:rPr>
              <a:t>Jim is an elderly man.</a:t>
            </a:r>
            <a:endParaRPr/>
          </a:p>
          <a:p>
            <a:pPr marL="609600" marR="0" lvl="0" indent="-609600" algn="l" rtl="0">
              <a:lnSpc>
                <a:spcPct val="150000"/>
              </a:lnSpc>
              <a:spcBef>
                <a:spcPts val="0"/>
              </a:spcBef>
              <a:spcAft>
                <a:spcPts val="0"/>
              </a:spcAft>
              <a:buClr>
                <a:schemeClr val="dk1"/>
              </a:buClr>
              <a:buSzPts val="2000"/>
              <a:buFont typeface="Noto Sans Symbols"/>
              <a:buAutoNum type="arabicParenR"/>
            </a:pPr>
            <a:r>
              <a:rPr lang="en-US" sz="2000" b="0" u="sng">
                <a:solidFill>
                  <a:schemeClr val="dk1"/>
                </a:solidFill>
                <a:latin typeface="Tahoma"/>
                <a:ea typeface="Tahoma"/>
                <a:cs typeface="Tahoma"/>
                <a:sym typeface="Tahoma"/>
              </a:rPr>
              <a:t>So</a:t>
            </a:r>
            <a:r>
              <a:rPr lang="en-US" sz="2000" b="0">
                <a:solidFill>
                  <a:schemeClr val="dk1"/>
                </a:solidFill>
                <a:latin typeface="Tahoma"/>
                <a:ea typeface="Tahoma"/>
                <a:cs typeface="Tahoma"/>
                <a:sym typeface="Tahoma"/>
              </a:rPr>
              <a:t>, Jim probably doesn’t like hip-hop music.</a:t>
            </a:r>
            <a:endParaRPr/>
          </a:p>
          <a:p>
            <a:pPr marL="609600" marR="0" lvl="0" indent="-609600" algn="l" rtl="0">
              <a:lnSpc>
                <a:spcPct val="150000"/>
              </a:lnSpc>
              <a:spcBef>
                <a:spcPts val="0"/>
              </a:spcBef>
              <a:spcAft>
                <a:spcPts val="0"/>
              </a:spcAft>
              <a:buClr>
                <a:schemeClr val="dk1"/>
              </a:buClr>
              <a:buSzPts val="2000"/>
              <a:buFont typeface="Noto Sans Symbols"/>
              <a:buAutoNum type="arabicParenR"/>
            </a:pPr>
            <a:r>
              <a:rPr lang="en-US" sz="2000" b="0" u="sng">
                <a:solidFill>
                  <a:schemeClr val="dk1"/>
                </a:solidFill>
                <a:latin typeface="Tahoma"/>
                <a:ea typeface="Tahoma"/>
                <a:cs typeface="Tahoma"/>
                <a:sym typeface="Tahoma"/>
              </a:rPr>
              <a:t>So</a:t>
            </a:r>
            <a:r>
              <a:rPr lang="en-US" sz="2000" b="0">
                <a:solidFill>
                  <a:schemeClr val="dk1"/>
                </a:solidFill>
                <a:latin typeface="Tahoma"/>
                <a:ea typeface="Tahoma"/>
                <a:cs typeface="Tahoma"/>
                <a:sym typeface="Tahoma"/>
              </a:rPr>
              <a:t>, Jim probably won’t be going to the underground music showcase tonight.</a:t>
            </a:r>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9"/>
          <p:cNvSpPr txBox="1">
            <a:spLocks noGrp="1"/>
          </p:cNvSpPr>
          <p:nvPr>
            <p:ph type="subTitle" idx="1"/>
          </p:nvPr>
        </p:nvSpPr>
        <p:spPr>
          <a:xfrm>
            <a:off x="228600" y="762000"/>
            <a:ext cx="8686800" cy="2286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200"/>
              <a:buFont typeface="Noto Sans Symbols"/>
              <a:buNone/>
            </a:pPr>
            <a:r>
              <a:rPr lang="en-US" b="1" dirty="0">
                <a:solidFill>
                  <a:schemeClr val="dk1"/>
                </a:solidFill>
                <a:latin typeface="Tahoma"/>
                <a:ea typeface="Tahoma"/>
                <a:cs typeface="Tahoma"/>
                <a:sym typeface="Tahoma"/>
              </a:rPr>
              <a:t>Example</a:t>
            </a:r>
            <a:endParaRPr dirty="0"/>
          </a:p>
          <a:p>
            <a:pPr marL="0" lvl="0" indent="0" algn="ctr" rtl="0">
              <a:spcBef>
                <a:spcPts val="360"/>
              </a:spcBef>
              <a:spcAft>
                <a:spcPts val="0"/>
              </a:spcAft>
              <a:buClr>
                <a:srgbClr val="888888"/>
              </a:buClr>
              <a:buSzPts val="1800"/>
              <a:buFont typeface="Noto Sans Symbols"/>
              <a:buNone/>
            </a:pPr>
            <a:endParaRPr sz="1800" dirty="0">
              <a:latin typeface="Tahoma"/>
              <a:ea typeface="Tahoma"/>
              <a:cs typeface="Tahoma"/>
              <a:sym typeface="Tahoma"/>
            </a:endParaRPr>
          </a:p>
          <a:p>
            <a:pPr marL="0" lvl="0" indent="0" algn="just" rtl="0">
              <a:lnSpc>
                <a:spcPct val="150000"/>
              </a:lnSpc>
              <a:spcBef>
                <a:spcPts val="360"/>
              </a:spcBef>
              <a:spcAft>
                <a:spcPts val="0"/>
              </a:spcAft>
              <a:buClr>
                <a:schemeClr val="dk1"/>
              </a:buClr>
              <a:buSzPts val="1800"/>
              <a:buFont typeface="Noto Sans Symbols"/>
              <a:buNone/>
            </a:pPr>
            <a:r>
              <a:rPr lang="en-US" sz="1800" dirty="0">
                <a:solidFill>
                  <a:schemeClr val="dk1"/>
                </a:solidFill>
                <a:latin typeface="Tahoma"/>
                <a:ea typeface="Tahoma"/>
                <a:cs typeface="Tahoma"/>
                <a:sym typeface="Tahoma"/>
              </a:rPr>
              <a:t>Most IU students are BA majors, and  An is an IU student. Thus, An is probably a BA major. Therefore, An probably supports the contest for potential business leaders, because most BA majors support the contest for potential business leaders.</a:t>
            </a:r>
            <a:endParaRPr dirty="0"/>
          </a:p>
        </p:txBody>
      </p:sp>
      <p:sp>
        <p:nvSpPr>
          <p:cNvPr id="336" name="Google Shape;336;p29"/>
          <p:cNvSpPr txBox="1"/>
          <p:nvPr/>
        </p:nvSpPr>
        <p:spPr>
          <a:xfrm>
            <a:off x="1066081" y="-73325"/>
            <a:ext cx="7543800" cy="914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600"/>
              <a:buFont typeface="Arial"/>
              <a:buNone/>
            </a:pPr>
            <a:r>
              <a:rPr lang="en-US" sz="3600" b="1">
                <a:solidFill>
                  <a:schemeClr val="dk1"/>
                </a:solidFill>
                <a:latin typeface="Tahoma"/>
                <a:ea typeface="Tahoma"/>
                <a:cs typeface="Tahoma"/>
                <a:sym typeface="Tahoma"/>
              </a:rPr>
              <a:t>Other Kinds of Support</a:t>
            </a:r>
            <a:endParaRPr/>
          </a:p>
        </p:txBody>
      </p:sp>
      <p:sp>
        <p:nvSpPr>
          <p:cNvPr id="337" name="Google Shape;337;p29"/>
          <p:cNvSpPr txBox="1"/>
          <p:nvPr/>
        </p:nvSpPr>
        <p:spPr>
          <a:xfrm>
            <a:off x="265981" y="3426125"/>
            <a:ext cx="8343900" cy="211339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a:solidFill>
                  <a:schemeClr val="dk1"/>
                </a:solidFill>
                <a:latin typeface="Tahoma"/>
                <a:ea typeface="Tahoma"/>
                <a:cs typeface="Tahoma"/>
                <a:sym typeface="Tahoma"/>
              </a:rPr>
              <a:t>1) Most IU students are BA majors</a:t>
            </a:r>
            <a:endParaRPr lang="en-US"/>
          </a:p>
          <a:p>
            <a:pPr marL="0" marR="0" lvl="0" indent="0" algn="l" rtl="0">
              <a:lnSpc>
                <a:spcPct val="150000"/>
              </a:lnSpc>
              <a:spcBef>
                <a:spcPts val="0"/>
              </a:spcBef>
              <a:spcAft>
                <a:spcPts val="0"/>
              </a:spcAft>
              <a:buNone/>
            </a:pPr>
            <a:r>
              <a:rPr lang="en-US" sz="1800" b="0" dirty="0">
                <a:solidFill>
                  <a:schemeClr val="dk1"/>
                </a:solidFill>
                <a:latin typeface="Tahoma"/>
                <a:ea typeface="Tahoma"/>
                <a:cs typeface="Tahoma"/>
                <a:sym typeface="Tahoma"/>
              </a:rPr>
              <a:t>2) An is an IU student</a:t>
            </a:r>
            <a:endParaRPr lang="en-US" dirty="0"/>
          </a:p>
          <a:p>
            <a:pPr marL="0" marR="0" lvl="0" indent="0" algn="l" rtl="0">
              <a:lnSpc>
                <a:spcPct val="150000"/>
              </a:lnSpc>
              <a:spcBef>
                <a:spcPts val="0"/>
              </a:spcBef>
              <a:spcAft>
                <a:spcPts val="0"/>
              </a:spcAft>
              <a:buNone/>
            </a:pPr>
            <a:r>
              <a:rPr lang="en-US" sz="1800" b="0" dirty="0">
                <a:solidFill>
                  <a:schemeClr val="dk1"/>
                </a:solidFill>
                <a:latin typeface="Tahoma"/>
                <a:ea typeface="Tahoma"/>
                <a:cs typeface="Tahoma"/>
                <a:sym typeface="Tahoma"/>
              </a:rPr>
              <a:t>3) An is probably a BA major</a:t>
            </a:r>
            <a:endParaRPr lang="en-US" dirty="0"/>
          </a:p>
          <a:p>
            <a:pPr marL="0" marR="0" lvl="0" indent="0" algn="l" rtl="0">
              <a:lnSpc>
                <a:spcPct val="150000"/>
              </a:lnSpc>
              <a:spcBef>
                <a:spcPts val="0"/>
              </a:spcBef>
              <a:spcAft>
                <a:spcPts val="0"/>
              </a:spcAft>
              <a:buNone/>
            </a:pPr>
            <a:r>
              <a:rPr lang="en-US" sz="1800" b="0" dirty="0">
                <a:solidFill>
                  <a:schemeClr val="dk1"/>
                </a:solidFill>
                <a:latin typeface="Tahoma"/>
                <a:ea typeface="Tahoma"/>
                <a:cs typeface="Tahoma"/>
                <a:sym typeface="Tahoma"/>
              </a:rPr>
              <a:t>4) An probably supports the contest for potential business leaders </a:t>
            </a:r>
            <a:endParaRPr lang="en-US" dirty="0"/>
          </a:p>
          <a:p>
            <a:pPr marL="0" marR="0" lvl="0" indent="0" algn="l" rtl="0">
              <a:lnSpc>
                <a:spcPct val="150000"/>
              </a:lnSpc>
              <a:spcBef>
                <a:spcPts val="0"/>
              </a:spcBef>
              <a:spcAft>
                <a:spcPts val="0"/>
              </a:spcAft>
              <a:buNone/>
            </a:pPr>
            <a:r>
              <a:rPr lang="en-US" sz="1800" b="0" dirty="0">
                <a:solidFill>
                  <a:schemeClr val="dk1"/>
                </a:solidFill>
                <a:latin typeface="Tahoma"/>
                <a:ea typeface="Tahoma"/>
                <a:cs typeface="Tahoma"/>
                <a:sym typeface="Tahoma"/>
              </a:rPr>
              <a:t>5) most BA majors support the contest for potential business leaders</a:t>
            </a:r>
            <a:endParaRPr lang="en-US" dirty="0"/>
          </a:p>
        </p:txBody>
      </p:sp>
      <p:pic>
        <p:nvPicPr>
          <p:cNvPr id="1026" name="Picture 2" descr="Đã chụp ảnh">
            <a:extLst>
              <a:ext uri="{FF2B5EF4-FFF2-40B4-BE49-F238E27FC236}">
                <a16:creationId xmlns:a16="http://schemas.microsoft.com/office/drawing/2014/main" id="{048DA324-8F55-04FC-9570-FE99FB5DD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092" y="3048000"/>
            <a:ext cx="2161308" cy="1586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0"/>
          <p:cNvSpPr txBox="1">
            <a:spLocks noGrp="1"/>
          </p:cNvSpPr>
          <p:nvPr>
            <p:ph type="ctrTitle"/>
          </p:nvPr>
        </p:nvSpPr>
        <p:spPr>
          <a:xfrm>
            <a:off x="762000" y="25401"/>
            <a:ext cx="7543800" cy="812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latin typeface="Tahoma"/>
                <a:ea typeface="Tahoma"/>
                <a:cs typeface="Tahoma"/>
                <a:sym typeface="Tahoma"/>
              </a:rPr>
              <a:t>Other Kinds of  Support</a:t>
            </a:r>
            <a:endParaRPr/>
          </a:p>
        </p:txBody>
      </p:sp>
      <p:sp>
        <p:nvSpPr>
          <p:cNvPr id="343" name="Google Shape;343;p30"/>
          <p:cNvSpPr txBox="1">
            <a:spLocks noGrp="1"/>
          </p:cNvSpPr>
          <p:nvPr>
            <p:ph type="subTitle" idx="1"/>
          </p:nvPr>
        </p:nvSpPr>
        <p:spPr>
          <a:xfrm>
            <a:off x="228600" y="838201"/>
            <a:ext cx="8686800" cy="2286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3200"/>
              <a:buFont typeface="Noto Sans Symbols"/>
              <a:buNone/>
            </a:pPr>
            <a:r>
              <a:rPr lang="en-US" b="1">
                <a:solidFill>
                  <a:schemeClr val="dk1"/>
                </a:solidFill>
                <a:latin typeface="Tahoma"/>
                <a:ea typeface="Tahoma"/>
                <a:cs typeface="Tahoma"/>
                <a:sym typeface="Tahoma"/>
              </a:rPr>
              <a:t>Example</a:t>
            </a:r>
            <a:endParaRPr/>
          </a:p>
          <a:p>
            <a:pPr marL="0" lvl="0" indent="0" algn="ctr" rtl="0">
              <a:spcBef>
                <a:spcPts val="360"/>
              </a:spcBef>
              <a:spcAft>
                <a:spcPts val="0"/>
              </a:spcAft>
              <a:buClr>
                <a:srgbClr val="888888"/>
              </a:buClr>
              <a:buSzPts val="1800"/>
              <a:buFont typeface="Noto Sans Symbols"/>
              <a:buNone/>
            </a:pPr>
            <a:endParaRPr sz="1800">
              <a:latin typeface="Tahoma"/>
              <a:ea typeface="Tahoma"/>
              <a:cs typeface="Tahoma"/>
              <a:sym typeface="Tahoma"/>
            </a:endParaRPr>
          </a:p>
          <a:p>
            <a:pPr marL="0" lvl="0" indent="0" algn="just" rtl="0">
              <a:lnSpc>
                <a:spcPct val="150000"/>
              </a:lnSpc>
              <a:spcBef>
                <a:spcPts val="360"/>
              </a:spcBef>
              <a:spcAft>
                <a:spcPts val="0"/>
              </a:spcAft>
              <a:buClr>
                <a:schemeClr val="dk1"/>
              </a:buClr>
              <a:buSzPts val="1800"/>
              <a:buFont typeface="Noto Sans Symbols"/>
              <a:buNone/>
            </a:pPr>
            <a:r>
              <a:rPr lang="en-US" sz="1800">
                <a:solidFill>
                  <a:schemeClr val="dk1"/>
                </a:solidFill>
                <a:latin typeface="Tahoma"/>
                <a:ea typeface="Tahoma"/>
                <a:cs typeface="Tahoma"/>
                <a:sym typeface="Tahoma"/>
              </a:rPr>
              <a:t>Most IU students are BA majors, and  An is an IU student. Thus, An is probably a BA major. Therefore, An probably supports the contest for potential business leaders, because most BA majors support the contest for potential business leaders.</a:t>
            </a:r>
            <a:endParaRPr/>
          </a:p>
        </p:txBody>
      </p:sp>
      <p:pic>
        <p:nvPicPr>
          <p:cNvPr id="344" name="Google Shape;344;p30"/>
          <p:cNvPicPr preferRelativeResize="0"/>
          <p:nvPr/>
        </p:nvPicPr>
        <p:blipFill rotWithShape="1">
          <a:blip r:embed="rId3">
            <a:alphaModFix/>
          </a:blip>
          <a:srcRect/>
          <a:stretch/>
        </p:blipFill>
        <p:spPr>
          <a:xfrm>
            <a:off x="5844291" y="3809298"/>
            <a:ext cx="3073984" cy="2178049"/>
          </a:xfrm>
          <a:prstGeom prst="rect">
            <a:avLst/>
          </a:prstGeom>
          <a:noFill/>
          <a:ln>
            <a:noFill/>
          </a:ln>
        </p:spPr>
      </p:pic>
      <p:sp>
        <p:nvSpPr>
          <p:cNvPr id="345" name="Google Shape;345;p30"/>
          <p:cNvSpPr txBox="1"/>
          <p:nvPr/>
        </p:nvSpPr>
        <p:spPr>
          <a:xfrm>
            <a:off x="265981" y="3426125"/>
            <a:ext cx="5068019" cy="29443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a:solidFill>
                  <a:schemeClr val="dk1"/>
                </a:solidFill>
                <a:latin typeface="Tahoma"/>
                <a:ea typeface="Tahoma"/>
                <a:cs typeface="Tahoma"/>
                <a:sym typeface="Tahoma"/>
              </a:rPr>
              <a:t>1) Most IU students are BA majors</a:t>
            </a:r>
            <a:endParaRPr/>
          </a:p>
          <a:p>
            <a:pPr marL="0" marR="0" lvl="0" indent="0" algn="l" rtl="0">
              <a:lnSpc>
                <a:spcPct val="150000"/>
              </a:lnSpc>
              <a:spcBef>
                <a:spcPts val="0"/>
              </a:spcBef>
              <a:spcAft>
                <a:spcPts val="0"/>
              </a:spcAft>
              <a:buNone/>
            </a:pPr>
            <a:r>
              <a:rPr lang="en-US" sz="1800" b="0">
                <a:solidFill>
                  <a:schemeClr val="dk1"/>
                </a:solidFill>
                <a:latin typeface="Tahoma"/>
                <a:ea typeface="Tahoma"/>
                <a:cs typeface="Tahoma"/>
                <a:sym typeface="Tahoma"/>
              </a:rPr>
              <a:t>2) An is an IU student</a:t>
            </a:r>
            <a:endParaRPr/>
          </a:p>
          <a:p>
            <a:pPr marL="0" marR="0" lvl="0" indent="0" algn="l" rtl="0">
              <a:lnSpc>
                <a:spcPct val="150000"/>
              </a:lnSpc>
              <a:spcBef>
                <a:spcPts val="0"/>
              </a:spcBef>
              <a:spcAft>
                <a:spcPts val="0"/>
              </a:spcAft>
              <a:buNone/>
            </a:pPr>
            <a:r>
              <a:rPr lang="en-US" sz="1800" b="0">
                <a:solidFill>
                  <a:schemeClr val="dk1"/>
                </a:solidFill>
                <a:latin typeface="Tahoma"/>
                <a:ea typeface="Tahoma"/>
                <a:cs typeface="Tahoma"/>
                <a:sym typeface="Tahoma"/>
              </a:rPr>
              <a:t>3) An is probably a BA major</a:t>
            </a:r>
            <a:endParaRPr/>
          </a:p>
          <a:p>
            <a:pPr marL="0" marR="0" lvl="0" indent="0" algn="l" rtl="0">
              <a:lnSpc>
                <a:spcPct val="150000"/>
              </a:lnSpc>
              <a:spcBef>
                <a:spcPts val="0"/>
              </a:spcBef>
              <a:spcAft>
                <a:spcPts val="0"/>
              </a:spcAft>
              <a:buNone/>
            </a:pPr>
            <a:r>
              <a:rPr lang="en-US" sz="1800" b="0">
                <a:solidFill>
                  <a:schemeClr val="dk1"/>
                </a:solidFill>
                <a:latin typeface="Tahoma"/>
                <a:ea typeface="Tahoma"/>
                <a:cs typeface="Tahoma"/>
                <a:sym typeface="Tahoma"/>
              </a:rPr>
              <a:t>4) An probably supports the contest for potential business leaders </a:t>
            </a:r>
            <a:endParaRPr/>
          </a:p>
          <a:p>
            <a:pPr marL="0" marR="0" lvl="0" indent="0" algn="l" rtl="0">
              <a:lnSpc>
                <a:spcPct val="150000"/>
              </a:lnSpc>
              <a:spcBef>
                <a:spcPts val="0"/>
              </a:spcBef>
              <a:spcAft>
                <a:spcPts val="0"/>
              </a:spcAft>
              <a:buNone/>
            </a:pPr>
            <a:r>
              <a:rPr lang="en-US" sz="1800" b="0">
                <a:solidFill>
                  <a:schemeClr val="dk1"/>
                </a:solidFill>
                <a:latin typeface="Tahoma"/>
                <a:ea typeface="Tahoma"/>
                <a:cs typeface="Tahoma"/>
                <a:sym typeface="Tahoma"/>
              </a:rPr>
              <a:t>5) most BA majors support the contest for potential business leaders</a:t>
            </a:r>
            <a:endParaRPr/>
          </a:p>
        </p:txBody>
      </p:sp>
    </p:spTree>
  </p:cSld>
  <p:clrMapOvr>
    <a:masterClrMapping/>
  </p:clrMapOvr>
  <p:transition spd="med">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1"/>
          <p:cNvSpPr txBox="1">
            <a:spLocks noGrp="1"/>
          </p:cNvSpPr>
          <p:nvPr>
            <p:ph type="subTitle" idx="1"/>
          </p:nvPr>
        </p:nvSpPr>
        <p:spPr>
          <a:xfrm>
            <a:off x="190500" y="762001"/>
            <a:ext cx="8763000" cy="2514600"/>
          </a:xfrm>
          <a:prstGeom prst="rect">
            <a:avLst/>
          </a:prstGeom>
          <a:noFill/>
          <a:ln>
            <a:noFill/>
          </a:ln>
        </p:spPr>
        <p:txBody>
          <a:bodyPr spcFirstLastPara="1" wrap="square" lIns="91425" tIns="45700" rIns="91425" bIns="45700" anchor="t" anchorCtr="0">
            <a:normAutofit/>
          </a:bodyPr>
          <a:lstStyle/>
          <a:p>
            <a:pPr marL="0" lvl="0" indent="0" algn="l" rtl="0">
              <a:lnSpc>
                <a:spcPct val="160000"/>
              </a:lnSpc>
              <a:spcBef>
                <a:spcPts val="0"/>
              </a:spcBef>
              <a:spcAft>
                <a:spcPts val="0"/>
              </a:spcAft>
              <a:buClr>
                <a:schemeClr val="dk1"/>
              </a:buClr>
              <a:buSzPts val="1600"/>
              <a:buFont typeface="Noto Sans Symbols"/>
              <a:buNone/>
            </a:pPr>
            <a:r>
              <a:rPr lang="en-US" sz="1600" dirty="0">
                <a:solidFill>
                  <a:schemeClr val="dk1"/>
                </a:solidFill>
                <a:latin typeface="Tahoma"/>
                <a:ea typeface="Tahoma"/>
                <a:cs typeface="Tahoma"/>
                <a:sym typeface="Tahoma"/>
              </a:rPr>
              <a:t>Cheating is wrong</a:t>
            </a:r>
            <a:r>
              <a:rPr lang="en-US" sz="1600" b="1" dirty="0">
                <a:solidFill>
                  <a:schemeClr val="dk1"/>
                </a:solidFill>
                <a:latin typeface="Tahoma"/>
                <a:ea typeface="Tahoma"/>
                <a:cs typeface="Tahoma"/>
                <a:sym typeface="Tahoma"/>
              </a:rPr>
              <a:t>. First, </a:t>
            </a:r>
            <a:r>
              <a:rPr lang="en-US" sz="1600" dirty="0">
                <a:solidFill>
                  <a:schemeClr val="dk1"/>
                </a:solidFill>
                <a:latin typeface="Tahoma"/>
                <a:ea typeface="Tahoma"/>
                <a:cs typeface="Tahoma"/>
                <a:sym typeface="Tahoma"/>
              </a:rPr>
              <a:t>it will lower your self-respect, because you can never be proud of anything you got by cheating</a:t>
            </a:r>
            <a:r>
              <a:rPr lang="en-US" sz="1600" b="1" dirty="0">
                <a:solidFill>
                  <a:schemeClr val="dk1"/>
                </a:solidFill>
                <a:latin typeface="Tahoma"/>
                <a:ea typeface="Tahoma"/>
                <a:cs typeface="Tahoma"/>
                <a:sym typeface="Tahoma"/>
              </a:rPr>
              <a:t>. Second</a:t>
            </a:r>
            <a:r>
              <a:rPr lang="en-US" sz="1600" dirty="0">
                <a:solidFill>
                  <a:schemeClr val="dk1"/>
                </a:solidFill>
                <a:latin typeface="Tahoma"/>
                <a:ea typeface="Tahoma"/>
                <a:cs typeface="Tahoma"/>
                <a:sym typeface="Tahoma"/>
              </a:rPr>
              <a:t>, cheating is a lie because it deceives other people into thinking you know more than you do. </a:t>
            </a:r>
            <a:r>
              <a:rPr lang="en-US" sz="1600" b="1" dirty="0">
                <a:solidFill>
                  <a:schemeClr val="dk1"/>
                </a:solidFill>
                <a:latin typeface="Tahoma"/>
                <a:ea typeface="Tahoma"/>
                <a:cs typeface="Tahoma"/>
                <a:sym typeface="Tahoma"/>
              </a:rPr>
              <a:t>Third,</a:t>
            </a:r>
            <a:r>
              <a:rPr lang="en-US" sz="1600" dirty="0">
                <a:solidFill>
                  <a:schemeClr val="dk1"/>
                </a:solidFill>
                <a:latin typeface="Tahoma"/>
                <a:ea typeface="Tahoma"/>
                <a:cs typeface="Tahoma"/>
                <a:sym typeface="Tahoma"/>
              </a:rPr>
              <a:t> cheating violates the teacher’s trust that you will do your own work. </a:t>
            </a:r>
            <a:r>
              <a:rPr lang="en-US" sz="1600" b="1" dirty="0">
                <a:solidFill>
                  <a:schemeClr val="dk1"/>
                </a:solidFill>
                <a:latin typeface="Tahoma"/>
                <a:ea typeface="Tahoma"/>
                <a:cs typeface="Tahoma"/>
                <a:sym typeface="Tahoma"/>
              </a:rPr>
              <a:t>Fourth,</a:t>
            </a:r>
            <a:r>
              <a:rPr lang="en-US" sz="1600" dirty="0">
                <a:solidFill>
                  <a:schemeClr val="dk1"/>
                </a:solidFill>
                <a:latin typeface="Tahoma"/>
                <a:ea typeface="Tahoma"/>
                <a:cs typeface="Tahoma"/>
                <a:sym typeface="Tahoma"/>
              </a:rPr>
              <a:t> cheating is unfair to all the people  who aren’t cheating</a:t>
            </a:r>
            <a:r>
              <a:rPr lang="en-US" sz="1600" b="1" dirty="0">
                <a:solidFill>
                  <a:schemeClr val="dk1"/>
                </a:solidFill>
                <a:latin typeface="Tahoma"/>
                <a:ea typeface="Tahoma"/>
                <a:cs typeface="Tahoma"/>
                <a:sym typeface="Tahoma"/>
              </a:rPr>
              <a:t>. Finally, </a:t>
            </a:r>
            <a:r>
              <a:rPr lang="en-US" sz="1600" dirty="0">
                <a:solidFill>
                  <a:schemeClr val="dk1"/>
                </a:solidFill>
                <a:latin typeface="Tahoma"/>
                <a:ea typeface="Tahoma"/>
                <a:cs typeface="Tahoma"/>
                <a:sym typeface="Tahoma"/>
              </a:rPr>
              <a:t>if you cheat in school now, you’ll find it easier to cheat in other situations later in life – perhaps even in your closest personal relationships.</a:t>
            </a:r>
            <a:endParaRPr dirty="0"/>
          </a:p>
        </p:txBody>
      </p:sp>
      <p:sp>
        <p:nvSpPr>
          <p:cNvPr id="352" name="Google Shape;352;p31"/>
          <p:cNvSpPr txBox="1"/>
          <p:nvPr/>
        </p:nvSpPr>
        <p:spPr>
          <a:xfrm>
            <a:off x="762000" y="25401"/>
            <a:ext cx="7543800" cy="736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r>
              <a:rPr lang="en-US" sz="2400" b="1">
                <a:solidFill>
                  <a:schemeClr val="dk1"/>
                </a:solidFill>
                <a:latin typeface="Tahoma"/>
                <a:ea typeface="Tahoma"/>
                <a:cs typeface="Tahoma"/>
                <a:sym typeface="Tahoma"/>
              </a:rPr>
              <a:t>Other Kinds of  Support</a:t>
            </a:r>
            <a:endParaRPr/>
          </a:p>
        </p:txBody>
      </p:sp>
      <p:sp>
        <p:nvSpPr>
          <p:cNvPr id="353" name="Google Shape;353;p31"/>
          <p:cNvSpPr txBox="1"/>
          <p:nvPr/>
        </p:nvSpPr>
        <p:spPr>
          <a:xfrm>
            <a:off x="304800" y="3276601"/>
            <a:ext cx="8382000" cy="336611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Tahoma"/>
                <a:ea typeface="Tahoma"/>
                <a:cs typeface="Tahoma"/>
                <a:sym typeface="Tahoma"/>
              </a:rPr>
              <a:t>1) cheating is wrong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Tahoma"/>
                <a:ea typeface="Tahoma"/>
                <a:cs typeface="Tahoma"/>
                <a:sym typeface="Tahoma"/>
              </a:rPr>
              <a:t>2) it will lower your self-respect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Tahoma"/>
                <a:ea typeface="Tahoma"/>
                <a:cs typeface="Tahoma"/>
                <a:sym typeface="Tahoma"/>
              </a:rPr>
              <a:t>3) </a:t>
            </a:r>
            <a:r>
              <a:rPr lang="en-US" sz="1600" b="0" i="1" u="sng" dirty="0">
                <a:solidFill>
                  <a:schemeClr val="dk1"/>
                </a:solidFill>
                <a:latin typeface="Tahoma"/>
                <a:ea typeface="Tahoma"/>
                <a:cs typeface="Tahoma"/>
                <a:sym typeface="Tahoma"/>
              </a:rPr>
              <a:t>because</a:t>
            </a:r>
            <a:r>
              <a:rPr lang="en-US" sz="1600" b="0" dirty="0">
                <a:solidFill>
                  <a:schemeClr val="dk1"/>
                </a:solidFill>
                <a:latin typeface="Tahoma"/>
                <a:ea typeface="Tahoma"/>
                <a:cs typeface="Tahoma"/>
                <a:sym typeface="Tahoma"/>
              </a:rPr>
              <a:t> you can never be proud of anything you got by cheating</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Tahoma"/>
                <a:ea typeface="Tahoma"/>
                <a:cs typeface="Tahoma"/>
                <a:sym typeface="Tahoma"/>
              </a:rPr>
              <a:t>4) cheating is a lie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Tahoma"/>
                <a:ea typeface="Tahoma"/>
                <a:cs typeface="Tahoma"/>
                <a:sym typeface="Tahoma"/>
              </a:rPr>
              <a:t>5) </a:t>
            </a:r>
            <a:r>
              <a:rPr lang="en-US" sz="1600" b="0" i="1" u="sng" dirty="0">
                <a:solidFill>
                  <a:schemeClr val="dk1"/>
                </a:solidFill>
                <a:latin typeface="Tahoma"/>
                <a:ea typeface="Tahoma"/>
                <a:cs typeface="Tahoma"/>
                <a:sym typeface="Tahoma"/>
              </a:rPr>
              <a:t>because</a:t>
            </a:r>
            <a:r>
              <a:rPr lang="en-US" sz="1600" b="0" dirty="0">
                <a:solidFill>
                  <a:schemeClr val="dk1"/>
                </a:solidFill>
                <a:latin typeface="Tahoma"/>
                <a:ea typeface="Tahoma"/>
                <a:cs typeface="Tahoma"/>
                <a:sym typeface="Tahoma"/>
              </a:rPr>
              <a:t> it deceives other people into thinking you know more than you do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Tahoma"/>
                <a:ea typeface="Tahoma"/>
                <a:cs typeface="Tahoma"/>
                <a:sym typeface="Tahoma"/>
              </a:rPr>
              <a:t>6) cheating violates the teacher’s trust that you will do your own work</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Tahoma"/>
                <a:ea typeface="Tahoma"/>
                <a:cs typeface="Tahoma"/>
                <a:sym typeface="Tahoma"/>
              </a:rPr>
              <a:t>7) cheating is unfair to all the people  who aren’t cheating </a:t>
            </a:r>
            <a:endParaRPr dirty="0"/>
          </a:p>
          <a:p>
            <a:pPr marL="0" marR="0" lvl="0" indent="0" algn="l" rtl="0">
              <a:lnSpc>
                <a:spcPct val="150000"/>
              </a:lnSpc>
              <a:spcBef>
                <a:spcPts val="0"/>
              </a:spcBef>
              <a:spcAft>
                <a:spcPts val="0"/>
              </a:spcAft>
              <a:buClr>
                <a:schemeClr val="dk1"/>
              </a:buClr>
              <a:buSzPts val="1600"/>
              <a:buFont typeface="Noto Sans Symbols"/>
              <a:buNone/>
            </a:pPr>
            <a:r>
              <a:rPr lang="en-US" sz="1600" b="0" dirty="0">
                <a:solidFill>
                  <a:schemeClr val="dk1"/>
                </a:solidFill>
                <a:latin typeface="Tahoma"/>
                <a:ea typeface="Tahoma"/>
                <a:cs typeface="Tahoma"/>
                <a:sym typeface="Tahoma"/>
              </a:rPr>
              <a:t>8) if you cheat in school now, you’ll find it easier to cheat in other situations later in life – perhaps even in your closest personal relationships</a:t>
            </a:r>
            <a:endParaRPr dirty="0"/>
          </a:p>
        </p:txBody>
      </p:sp>
      <p:pic>
        <p:nvPicPr>
          <p:cNvPr id="3" name="Picture 2" descr="A picture containing line, diagram, screenshot&#10;&#10;Description automatically generated">
            <a:extLst>
              <a:ext uri="{FF2B5EF4-FFF2-40B4-BE49-F238E27FC236}">
                <a16:creationId xmlns:a16="http://schemas.microsoft.com/office/drawing/2014/main" id="{714EA9C6-2B1F-50F8-6AC1-FE632BAD8F2D}"/>
              </a:ext>
            </a:extLst>
          </p:cNvPr>
          <p:cNvPicPr>
            <a:picLocks noChangeAspect="1"/>
          </p:cNvPicPr>
          <p:nvPr/>
        </p:nvPicPr>
        <p:blipFill>
          <a:blip r:embed="rId3"/>
          <a:stretch>
            <a:fillRect/>
          </a:stretch>
        </p:blipFill>
        <p:spPr>
          <a:xfrm>
            <a:off x="5906528" y="2840641"/>
            <a:ext cx="2780272" cy="1652559"/>
          </a:xfrm>
          <a:prstGeom prst="rect">
            <a:avLst/>
          </a:prstGeom>
        </p:spPr>
      </p:pic>
      <p:pic>
        <p:nvPicPr>
          <p:cNvPr id="2050" name="Picture 2">
            <a:extLst>
              <a:ext uri="{FF2B5EF4-FFF2-40B4-BE49-F238E27FC236}">
                <a16:creationId xmlns:a16="http://schemas.microsoft.com/office/drawing/2014/main" id="{6414A69B-82CD-55AC-5481-3FF691272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073" y="2887927"/>
            <a:ext cx="1661455" cy="9969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2"/>
          <p:cNvSpPr txBox="1"/>
          <p:nvPr/>
        </p:nvSpPr>
        <p:spPr>
          <a:xfrm>
            <a:off x="762000" y="25400"/>
            <a:ext cx="7543800" cy="812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800"/>
              <a:buFont typeface="Arial"/>
              <a:buNone/>
            </a:pPr>
            <a:r>
              <a:rPr lang="en-US" sz="2800" b="1">
                <a:solidFill>
                  <a:schemeClr val="dk1"/>
                </a:solidFill>
                <a:latin typeface="Tahoma"/>
                <a:ea typeface="Tahoma"/>
                <a:cs typeface="Tahoma"/>
                <a:sym typeface="Tahoma"/>
              </a:rPr>
              <a:t>Other Kinds of  Support</a:t>
            </a:r>
            <a:endParaRPr/>
          </a:p>
        </p:txBody>
      </p:sp>
      <p:pic>
        <p:nvPicPr>
          <p:cNvPr id="360" name="Google Shape;360;p32"/>
          <p:cNvPicPr preferRelativeResize="0"/>
          <p:nvPr/>
        </p:nvPicPr>
        <p:blipFill rotWithShape="1">
          <a:blip r:embed="rId3">
            <a:alphaModFix/>
          </a:blip>
          <a:srcRect/>
          <a:stretch/>
        </p:blipFill>
        <p:spPr>
          <a:xfrm>
            <a:off x="2135497" y="4343400"/>
            <a:ext cx="4873006" cy="2413000"/>
          </a:xfrm>
          <a:prstGeom prst="rect">
            <a:avLst/>
          </a:prstGeom>
          <a:noFill/>
          <a:ln>
            <a:noFill/>
          </a:ln>
        </p:spPr>
      </p:pic>
      <p:sp>
        <p:nvSpPr>
          <p:cNvPr id="361" name="Google Shape;361;p32"/>
          <p:cNvSpPr txBox="1"/>
          <p:nvPr/>
        </p:nvSpPr>
        <p:spPr>
          <a:xfrm>
            <a:off x="228600" y="819509"/>
            <a:ext cx="8382000" cy="336611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600"/>
              <a:buFont typeface="Noto Sans Symbols"/>
              <a:buNone/>
            </a:pPr>
            <a:r>
              <a:rPr lang="en-US" sz="1600" b="0">
                <a:solidFill>
                  <a:schemeClr val="dk1"/>
                </a:solidFill>
                <a:latin typeface="Tahoma"/>
                <a:ea typeface="Tahoma"/>
                <a:cs typeface="Tahoma"/>
                <a:sym typeface="Tahoma"/>
              </a:rPr>
              <a:t>1) cheating is wrong </a:t>
            </a:r>
            <a:endParaRPr/>
          </a:p>
          <a:p>
            <a:pPr marL="0" marR="0" lvl="0" indent="0" algn="l" rtl="0">
              <a:lnSpc>
                <a:spcPct val="150000"/>
              </a:lnSpc>
              <a:spcBef>
                <a:spcPts val="0"/>
              </a:spcBef>
              <a:spcAft>
                <a:spcPts val="0"/>
              </a:spcAft>
              <a:buClr>
                <a:schemeClr val="dk1"/>
              </a:buClr>
              <a:buSzPts val="1600"/>
              <a:buFont typeface="Noto Sans Symbols"/>
              <a:buNone/>
            </a:pPr>
            <a:r>
              <a:rPr lang="en-US" sz="1600" b="0">
                <a:solidFill>
                  <a:schemeClr val="dk1"/>
                </a:solidFill>
                <a:latin typeface="Tahoma"/>
                <a:ea typeface="Tahoma"/>
                <a:cs typeface="Tahoma"/>
                <a:sym typeface="Tahoma"/>
              </a:rPr>
              <a:t>2) it will lower your self-respect </a:t>
            </a:r>
            <a:endParaRPr/>
          </a:p>
          <a:p>
            <a:pPr marL="0" marR="0" lvl="0" indent="0" algn="l" rtl="0">
              <a:lnSpc>
                <a:spcPct val="150000"/>
              </a:lnSpc>
              <a:spcBef>
                <a:spcPts val="0"/>
              </a:spcBef>
              <a:spcAft>
                <a:spcPts val="0"/>
              </a:spcAft>
              <a:buClr>
                <a:schemeClr val="dk1"/>
              </a:buClr>
              <a:buSzPts val="1600"/>
              <a:buFont typeface="Noto Sans Symbols"/>
              <a:buNone/>
            </a:pPr>
            <a:r>
              <a:rPr lang="en-US" sz="1600" b="0">
                <a:solidFill>
                  <a:schemeClr val="dk1"/>
                </a:solidFill>
                <a:latin typeface="Tahoma"/>
                <a:ea typeface="Tahoma"/>
                <a:cs typeface="Tahoma"/>
                <a:sym typeface="Tahoma"/>
              </a:rPr>
              <a:t>3) </a:t>
            </a:r>
            <a:r>
              <a:rPr lang="en-US" sz="1600" b="0" i="1" u="sng">
                <a:solidFill>
                  <a:schemeClr val="dk1"/>
                </a:solidFill>
                <a:latin typeface="Tahoma"/>
                <a:ea typeface="Tahoma"/>
                <a:cs typeface="Tahoma"/>
                <a:sym typeface="Tahoma"/>
              </a:rPr>
              <a:t>because</a:t>
            </a:r>
            <a:r>
              <a:rPr lang="en-US" sz="1600" b="0">
                <a:solidFill>
                  <a:schemeClr val="dk1"/>
                </a:solidFill>
                <a:latin typeface="Tahoma"/>
                <a:ea typeface="Tahoma"/>
                <a:cs typeface="Tahoma"/>
                <a:sym typeface="Tahoma"/>
              </a:rPr>
              <a:t> you can never be proud of anything you got by cheating</a:t>
            </a:r>
            <a:endParaRPr/>
          </a:p>
          <a:p>
            <a:pPr marL="0" marR="0" lvl="0" indent="0" algn="l" rtl="0">
              <a:lnSpc>
                <a:spcPct val="150000"/>
              </a:lnSpc>
              <a:spcBef>
                <a:spcPts val="0"/>
              </a:spcBef>
              <a:spcAft>
                <a:spcPts val="0"/>
              </a:spcAft>
              <a:buClr>
                <a:schemeClr val="dk1"/>
              </a:buClr>
              <a:buSzPts val="1600"/>
              <a:buFont typeface="Noto Sans Symbols"/>
              <a:buNone/>
            </a:pPr>
            <a:r>
              <a:rPr lang="en-US" sz="1600" b="0">
                <a:solidFill>
                  <a:schemeClr val="dk1"/>
                </a:solidFill>
                <a:latin typeface="Tahoma"/>
                <a:ea typeface="Tahoma"/>
                <a:cs typeface="Tahoma"/>
                <a:sym typeface="Tahoma"/>
              </a:rPr>
              <a:t>4) cheating is a lie </a:t>
            </a:r>
            <a:endParaRPr/>
          </a:p>
          <a:p>
            <a:pPr marL="0" marR="0" lvl="0" indent="0" algn="l" rtl="0">
              <a:lnSpc>
                <a:spcPct val="150000"/>
              </a:lnSpc>
              <a:spcBef>
                <a:spcPts val="0"/>
              </a:spcBef>
              <a:spcAft>
                <a:spcPts val="0"/>
              </a:spcAft>
              <a:buClr>
                <a:schemeClr val="dk1"/>
              </a:buClr>
              <a:buSzPts val="1600"/>
              <a:buFont typeface="Noto Sans Symbols"/>
              <a:buNone/>
            </a:pPr>
            <a:r>
              <a:rPr lang="en-US" sz="1600" b="0">
                <a:solidFill>
                  <a:schemeClr val="dk1"/>
                </a:solidFill>
                <a:latin typeface="Tahoma"/>
                <a:ea typeface="Tahoma"/>
                <a:cs typeface="Tahoma"/>
                <a:sym typeface="Tahoma"/>
              </a:rPr>
              <a:t>5) </a:t>
            </a:r>
            <a:r>
              <a:rPr lang="en-US" sz="1600" b="0" i="1" u="sng">
                <a:solidFill>
                  <a:schemeClr val="dk1"/>
                </a:solidFill>
                <a:latin typeface="Tahoma"/>
                <a:ea typeface="Tahoma"/>
                <a:cs typeface="Tahoma"/>
                <a:sym typeface="Tahoma"/>
              </a:rPr>
              <a:t>because</a:t>
            </a:r>
            <a:r>
              <a:rPr lang="en-US" sz="1600" b="0">
                <a:solidFill>
                  <a:schemeClr val="dk1"/>
                </a:solidFill>
                <a:latin typeface="Tahoma"/>
                <a:ea typeface="Tahoma"/>
                <a:cs typeface="Tahoma"/>
                <a:sym typeface="Tahoma"/>
              </a:rPr>
              <a:t> it deceives other people into thinking you know more than you do </a:t>
            </a:r>
            <a:endParaRPr/>
          </a:p>
          <a:p>
            <a:pPr marL="0" marR="0" lvl="0" indent="0" algn="l" rtl="0">
              <a:lnSpc>
                <a:spcPct val="150000"/>
              </a:lnSpc>
              <a:spcBef>
                <a:spcPts val="0"/>
              </a:spcBef>
              <a:spcAft>
                <a:spcPts val="0"/>
              </a:spcAft>
              <a:buClr>
                <a:schemeClr val="dk1"/>
              </a:buClr>
              <a:buSzPts val="1600"/>
              <a:buFont typeface="Noto Sans Symbols"/>
              <a:buNone/>
            </a:pPr>
            <a:r>
              <a:rPr lang="en-US" sz="1600" b="0">
                <a:solidFill>
                  <a:schemeClr val="dk1"/>
                </a:solidFill>
                <a:latin typeface="Tahoma"/>
                <a:ea typeface="Tahoma"/>
                <a:cs typeface="Tahoma"/>
                <a:sym typeface="Tahoma"/>
              </a:rPr>
              <a:t>6) cheating violates the teacher’s trust that you will do your own work</a:t>
            </a:r>
            <a:endParaRPr/>
          </a:p>
          <a:p>
            <a:pPr marL="0" marR="0" lvl="0" indent="0" algn="l" rtl="0">
              <a:lnSpc>
                <a:spcPct val="150000"/>
              </a:lnSpc>
              <a:spcBef>
                <a:spcPts val="0"/>
              </a:spcBef>
              <a:spcAft>
                <a:spcPts val="0"/>
              </a:spcAft>
              <a:buClr>
                <a:schemeClr val="dk1"/>
              </a:buClr>
              <a:buSzPts val="1600"/>
              <a:buFont typeface="Noto Sans Symbols"/>
              <a:buNone/>
            </a:pPr>
            <a:r>
              <a:rPr lang="en-US" sz="1600" b="0">
                <a:solidFill>
                  <a:schemeClr val="dk1"/>
                </a:solidFill>
                <a:latin typeface="Tahoma"/>
                <a:ea typeface="Tahoma"/>
                <a:cs typeface="Tahoma"/>
                <a:sym typeface="Tahoma"/>
              </a:rPr>
              <a:t>7) cheating is unfair to all the people  who aren’t cheating </a:t>
            </a:r>
            <a:endParaRPr/>
          </a:p>
          <a:p>
            <a:pPr marL="0" marR="0" lvl="0" indent="0" algn="l" rtl="0">
              <a:lnSpc>
                <a:spcPct val="150000"/>
              </a:lnSpc>
              <a:spcBef>
                <a:spcPts val="0"/>
              </a:spcBef>
              <a:spcAft>
                <a:spcPts val="0"/>
              </a:spcAft>
              <a:buClr>
                <a:schemeClr val="dk1"/>
              </a:buClr>
              <a:buSzPts val="1600"/>
              <a:buFont typeface="Noto Sans Symbols"/>
              <a:buNone/>
            </a:pPr>
            <a:r>
              <a:rPr lang="en-US" sz="1600" b="0">
                <a:solidFill>
                  <a:schemeClr val="dk1"/>
                </a:solidFill>
                <a:latin typeface="Tahoma"/>
                <a:ea typeface="Tahoma"/>
                <a:cs typeface="Tahoma"/>
                <a:sym typeface="Tahoma"/>
              </a:rPr>
              <a:t>8) if you cheat in school now, you’ll find it easier to cheat in other situations later in life – perhaps even in your closest personal relationships</a:t>
            </a:r>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3"/>
          <p:cNvSpPr txBox="1">
            <a:spLocks noGrp="1"/>
          </p:cNvSpPr>
          <p:nvPr>
            <p:ph type="ctrTitle"/>
          </p:nvPr>
        </p:nvSpPr>
        <p:spPr>
          <a:xfrm>
            <a:off x="0" y="-26988"/>
            <a:ext cx="9144000" cy="8651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latin typeface="Tahoma"/>
                <a:ea typeface="Tahoma"/>
                <a:cs typeface="Tahoma"/>
                <a:sym typeface="Tahoma"/>
              </a:rPr>
              <a:t>Tips on Diagramming Short Arguments</a:t>
            </a:r>
            <a:endParaRPr/>
          </a:p>
        </p:txBody>
      </p:sp>
      <p:sp>
        <p:nvSpPr>
          <p:cNvPr id="367" name="Google Shape;367;p33"/>
          <p:cNvSpPr txBox="1">
            <a:spLocks noGrp="1"/>
          </p:cNvSpPr>
          <p:nvPr>
            <p:ph type="subTitle" idx="1"/>
          </p:nvPr>
        </p:nvSpPr>
        <p:spPr>
          <a:xfrm>
            <a:off x="0" y="914400"/>
            <a:ext cx="9144000" cy="5257800"/>
          </a:xfrm>
          <a:prstGeom prst="rect">
            <a:avLst/>
          </a:prstGeom>
          <a:noFill/>
          <a:ln>
            <a:noFill/>
          </a:ln>
        </p:spPr>
        <p:txBody>
          <a:bodyPr spcFirstLastPara="1" wrap="square" lIns="91425" tIns="45700" rIns="91425" bIns="45700" anchor="t" anchorCtr="0">
            <a:normAutofit/>
          </a:bodyPr>
          <a:lstStyle/>
          <a:p>
            <a:pPr marL="457200" lvl="0" indent="-457200" algn="just" rtl="0">
              <a:lnSpc>
                <a:spcPct val="120000"/>
              </a:lnSpc>
              <a:spcBef>
                <a:spcPts val="0"/>
              </a:spcBef>
              <a:spcAft>
                <a:spcPts val="0"/>
              </a:spcAft>
              <a:buClr>
                <a:schemeClr val="dk1"/>
              </a:buClr>
              <a:buSzPts val="2400"/>
              <a:buFont typeface="Arial"/>
              <a:buAutoNum type="arabicPeriod"/>
            </a:pPr>
            <a:r>
              <a:rPr lang="en-US" sz="2400" dirty="0">
                <a:solidFill>
                  <a:schemeClr val="dk1"/>
                </a:solidFill>
                <a:latin typeface="Tahoma"/>
                <a:ea typeface="Tahoma"/>
                <a:cs typeface="Tahoma"/>
                <a:sym typeface="Tahoma"/>
              </a:rPr>
              <a:t>Pay close attention to </a:t>
            </a:r>
            <a:r>
              <a:rPr lang="en-US" sz="2400" dirty="0">
                <a:solidFill>
                  <a:schemeClr val="accent2"/>
                </a:solidFill>
                <a:latin typeface="Tahoma"/>
                <a:ea typeface="Tahoma"/>
                <a:cs typeface="Tahoma"/>
                <a:sym typeface="Tahoma"/>
              </a:rPr>
              <a:t>premise </a:t>
            </a:r>
            <a:r>
              <a:rPr lang="en-US" sz="2400" dirty="0">
                <a:solidFill>
                  <a:schemeClr val="dk1"/>
                </a:solidFill>
                <a:latin typeface="Tahoma"/>
                <a:ea typeface="Tahoma"/>
                <a:cs typeface="Tahoma"/>
                <a:sym typeface="Tahoma"/>
              </a:rPr>
              <a:t>and</a:t>
            </a:r>
            <a:r>
              <a:rPr lang="en-US" sz="2400" dirty="0">
                <a:solidFill>
                  <a:schemeClr val="accent2"/>
                </a:solidFill>
                <a:latin typeface="Tahoma"/>
                <a:ea typeface="Tahoma"/>
                <a:cs typeface="Tahoma"/>
                <a:sym typeface="Tahoma"/>
              </a:rPr>
              <a:t> conclusion indicators.</a:t>
            </a:r>
            <a:endParaRPr dirty="0"/>
          </a:p>
          <a:p>
            <a:pPr marL="457200" lvl="0" indent="-457200" algn="just" rtl="0">
              <a:lnSpc>
                <a:spcPct val="120000"/>
              </a:lnSpc>
              <a:spcBef>
                <a:spcPts val="480"/>
              </a:spcBef>
              <a:spcAft>
                <a:spcPts val="0"/>
              </a:spcAft>
              <a:buClr>
                <a:schemeClr val="dk1"/>
              </a:buClr>
              <a:buSzPts val="2400"/>
              <a:buFont typeface="Arial"/>
              <a:buAutoNum type="arabicPeriod"/>
            </a:pPr>
            <a:r>
              <a:rPr lang="en-US" sz="2400" dirty="0">
                <a:solidFill>
                  <a:schemeClr val="dk1"/>
                </a:solidFill>
                <a:latin typeface="Tahoma"/>
                <a:ea typeface="Tahoma"/>
                <a:cs typeface="Tahoma"/>
                <a:sym typeface="Tahoma"/>
              </a:rPr>
              <a:t>Find the </a:t>
            </a:r>
            <a:r>
              <a:rPr lang="en-US" sz="2400" b="1" dirty="0">
                <a:solidFill>
                  <a:schemeClr val="accent2"/>
                </a:solidFill>
                <a:latin typeface="Tahoma"/>
                <a:ea typeface="Tahoma"/>
                <a:cs typeface="Tahoma"/>
                <a:sym typeface="Tahoma"/>
              </a:rPr>
              <a:t>main</a:t>
            </a:r>
            <a:r>
              <a:rPr lang="en-US" sz="2400" dirty="0">
                <a:solidFill>
                  <a:schemeClr val="accent2"/>
                </a:solidFill>
                <a:latin typeface="Tahoma"/>
                <a:ea typeface="Tahoma"/>
                <a:cs typeface="Tahoma"/>
                <a:sym typeface="Tahoma"/>
              </a:rPr>
              <a:t> conclusion </a:t>
            </a:r>
            <a:r>
              <a:rPr lang="en-US" sz="2400" dirty="0">
                <a:solidFill>
                  <a:schemeClr val="dk1"/>
                </a:solidFill>
                <a:latin typeface="Tahoma"/>
                <a:ea typeface="Tahoma"/>
                <a:cs typeface="Tahoma"/>
                <a:sym typeface="Tahoma"/>
              </a:rPr>
              <a:t>and analyze it carefully.</a:t>
            </a:r>
            <a:endParaRPr dirty="0"/>
          </a:p>
          <a:p>
            <a:pPr marL="457200" lvl="0" indent="-457200" algn="just" rtl="0">
              <a:lnSpc>
                <a:spcPct val="120000"/>
              </a:lnSpc>
              <a:spcBef>
                <a:spcPts val="480"/>
              </a:spcBef>
              <a:spcAft>
                <a:spcPts val="0"/>
              </a:spcAft>
              <a:buClr>
                <a:schemeClr val="dk1"/>
              </a:buClr>
              <a:buSzPts val="2400"/>
              <a:buFont typeface="Arial"/>
              <a:buAutoNum type="arabicPeriod"/>
            </a:pPr>
            <a:r>
              <a:rPr lang="en-US" sz="2400" dirty="0">
                <a:solidFill>
                  <a:schemeClr val="dk1"/>
                </a:solidFill>
                <a:latin typeface="Tahoma"/>
                <a:ea typeface="Tahoma"/>
                <a:cs typeface="Tahoma"/>
                <a:sym typeface="Tahoma"/>
              </a:rPr>
              <a:t>Number the statements and/or expressions of cause-effect. </a:t>
            </a:r>
            <a:endParaRPr dirty="0"/>
          </a:p>
          <a:p>
            <a:pPr marL="0" lvl="0" indent="0" algn="just" rtl="0">
              <a:lnSpc>
                <a:spcPct val="120000"/>
              </a:lnSpc>
              <a:spcBef>
                <a:spcPts val="360"/>
              </a:spcBef>
              <a:spcAft>
                <a:spcPts val="0"/>
              </a:spcAft>
              <a:buClr>
                <a:schemeClr val="dk1"/>
              </a:buClr>
              <a:buSzPts val="1800"/>
              <a:buNone/>
            </a:pPr>
            <a:r>
              <a:rPr lang="en-US" sz="1800" dirty="0">
                <a:solidFill>
                  <a:schemeClr val="dk1"/>
                </a:solidFill>
                <a:latin typeface="Tahoma"/>
                <a:ea typeface="Tahoma"/>
                <a:cs typeface="Tahoma"/>
                <a:sym typeface="Tahoma"/>
              </a:rPr>
              <a:t>      Note: Compound and complex sentences contain two or more separate statements.</a:t>
            </a:r>
            <a:endParaRPr dirty="0"/>
          </a:p>
          <a:p>
            <a:pPr marL="0" lvl="0" indent="0" algn="just" rtl="0">
              <a:lnSpc>
                <a:spcPct val="120000"/>
              </a:lnSpc>
              <a:spcBef>
                <a:spcPts val="480"/>
              </a:spcBef>
              <a:spcAft>
                <a:spcPts val="0"/>
              </a:spcAft>
              <a:buClr>
                <a:schemeClr val="dk1"/>
              </a:buClr>
              <a:buSzPts val="2400"/>
              <a:buNone/>
            </a:pPr>
            <a:r>
              <a:rPr lang="en-US" sz="2400" dirty="0">
                <a:solidFill>
                  <a:schemeClr val="dk1"/>
                </a:solidFill>
                <a:latin typeface="Tahoma"/>
                <a:ea typeface="Tahoma"/>
                <a:cs typeface="Tahoma"/>
                <a:sym typeface="Tahoma"/>
              </a:rPr>
              <a:t>4. Treat</a:t>
            </a:r>
            <a:r>
              <a:rPr lang="en-US" sz="2400" dirty="0">
                <a:latin typeface="Tahoma"/>
                <a:ea typeface="Tahoma"/>
                <a:cs typeface="Tahoma"/>
                <a:sym typeface="Tahoma"/>
              </a:rPr>
              <a:t> </a:t>
            </a:r>
            <a:r>
              <a:rPr lang="en-US" sz="2400" dirty="0">
                <a:solidFill>
                  <a:schemeClr val="accent2"/>
                </a:solidFill>
                <a:latin typeface="Tahoma"/>
                <a:ea typeface="Tahoma"/>
                <a:cs typeface="Tahoma"/>
                <a:sym typeface="Tahoma"/>
              </a:rPr>
              <a:t>conditional statements </a:t>
            </a:r>
            <a:r>
              <a:rPr lang="en-US" sz="2400" dirty="0">
                <a:solidFill>
                  <a:schemeClr val="dk1"/>
                </a:solidFill>
                <a:latin typeface="Tahoma"/>
                <a:ea typeface="Tahoma"/>
                <a:cs typeface="Tahoma"/>
                <a:sym typeface="Tahoma"/>
              </a:rPr>
              <a:t>(</a:t>
            </a:r>
            <a:r>
              <a:rPr lang="en-US" sz="2400" i="1" dirty="0">
                <a:solidFill>
                  <a:schemeClr val="accent2"/>
                </a:solidFill>
                <a:latin typeface="Tahoma"/>
                <a:ea typeface="Tahoma"/>
                <a:cs typeface="Tahoma"/>
                <a:sym typeface="Tahoma"/>
              </a:rPr>
              <a:t>if-then</a:t>
            </a:r>
            <a:r>
              <a:rPr lang="en-US" sz="2400" dirty="0">
                <a:solidFill>
                  <a:schemeClr val="dk1"/>
                </a:solidFill>
                <a:latin typeface="Tahoma"/>
                <a:ea typeface="Tahoma"/>
                <a:cs typeface="Tahoma"/>
                <a:sym typeface="Tahoma"/>
              </a:rPr>
              <a:t>)</a:t>
            </a:r>
            <a:r>
              <a:rPr lang="en-US" sz="2400" dirty="0">
                <a:latin typeface="Tahoma"/>
                <a:ea typeface="Tahoma"/>
                <a:cs typeface="Tahoma"/>
                <a:sym typeface="Tahoma"/>
              </a:rPr>
              <a:t> </a:t>
            </a:r>
            <a:r>
              <a:rPr lang="en-US" sz="2400" dirty="0">
                <a:solidFill>
                  <a:schemeClr val="dk1"/>
                </a:solidFill>
                <a:latin typeface="Tahoma"/>
                <a:ea typeface="Tahoma"/>
                <a:cs typeface="Tahoma"/>
                <a:sym typeface="Tahoma"/>
              </a:rPr>
              <a:t>and</a:t>
            </a:r>
            <a:r>
              <a:rPr lang="en-US" sz="2400" dirty="0">
                <a:latin typeface="Tahoma"/>
                <a:ea typeface="Tahoma"/>
                <a:cs typeface="Tahoma"/>
                <a:sym typeface="Tahoma"/>
              </a:rPr>
              <a:t> </a:t>
            </a:r>
            <a:r>
              <a:rPr lang="en-US" sz="2400" dirty="0">
                <a:solidFill>
                  <a:schemeClr val="accent2"/>
                </a:solidFill>
                <a:latin typeface="Tahoma"/>
                <a:ea typeface="Tahoma"/>
                <a:cs typeface="Tahoma"/>
                <a:sym typeface="Tahoma"/>
              </a:rPr>
              <a:t>disjunctive </a:t>
            </a:r>
            <a:endParaRPr dirty="0"/>
          </a:p>
          <a:p>
            <a:pPr marL="0" lvl="0" indent="0" algn="just" rtl="0">
              <a:lnSpc>
                <a:spcPct val="120000"/>
              </a:lnSpc>
              <a:spcBef>
                <a:spcPts val="480"/>
              </a:spcBef>
              <a:spcAft>
                <a:spcPts val="0"/>
              </a:spcAft>
              <a:buClr>
                <a:schemeClr val="accent2"/>
              </a:buClr>
              <a:buSzPts val="2400"/>
              <a:buNone/>
            </a:pPr>
            <a:r>
              <a:rPr lang="en-US" sz="2400" dirty="0">
                <a:solidFill>
                  <a:schemeClr val="accent2"/>
                </a:solidFill>
                <a:latin typeface="Tahoma"/>
                <a:ea typeface="Tahoma"/>
                <a:cs typeface="Tahoma"/>
                <a:sym typeface="Tahoma"/>
              </a:rPr>
              <a:t>    statements </a:t>
            </a:r>
            <a:r>
              <a:rPr lang="en-US" sz="2400" dirty="0">
                <a:solidFill>
                  <a:schemeClr val="dk1"/>
                </a:solidFill>
                <a:latin typeface="Tahoma"/>
                <a:ea typeface="Tahoma"/>
                <a:cs typeface="Tahoma"/>
                <a:sym typeface="Tahoma"/>
              </a:rPr>
              <a:t>(</a:t>
            </a:r>
            <a:r>
              <a:rPr lang="en-US" sz="2400" i="1" dirty="0">
                <a:solidFill>
                  <a:schemeClr val="accent2"/>
                </a:solidFill>
                <a:latin typeface="Tahoma"/>
                <a:ea typeface="Tahoma"/>
                <a:cs typeface="Tahoma"/>
                <a:sym typeface="Tahoma"/>
              </a:rPr>
              <a:t>either-or</a:t>
            </a:r>
            <a:r>
              <a:rPr lang="en-US" sz="2400" dirty="0">
                <a:solidFill>
                  <a:schemeClr val="dk1"/>
                </a:solidFill>
                <a:latin typeface="Tahoma"/>
                <a:ea typeface="Tahoma"/>
                <a:cs typeface="Tahoma"/>
                <a:sym typeface="Tahoma"/>
              </a:rPr>
              <a:t>)</a:t>
            </a:r>
            <a:r>
              <a:rPr lang="en-US" sz="2400" dirty="0">
                <a:latin typeface="Tahoma"/>
                <a:ea typeface="Tahoma"/>
                <a:cs typeface="Tahoma"/>
                <a:sym typeface="Tahoma"/>
              </a:rPr>
              <a:t> </a:t>
            </a:r>
            <a:r>
              <a:rPr lang="en-US" sz="2400" dirty="0">
                <a:solidFill>
                  <a:schemeClr val="dk1"/>
                </a:solidFill>
                <a:latin typeface="Tahoma"/>
                <a:ea typeface="Tahoma"/>
                <a:cs typeface="Tahoma"/>
                <a:sym typeface="Tahoma"/>
              </a:rPr>
              <a:t>as </a:t>
            </a:r>
            <a:r>
              <a:rPr lang="en-US" sz="2400" b="1" dirty="0">
                <a:solidFill>
                  <a:schemeClr val="accent2"/>
                </a:solidFill>
                <a:latin typeface="Tahoma"/>
                <a:ea typeface="Tahoma"/>
                <a:cs typeface="Tahoma"/>
                <a:sym typeface="Tahoma"/>
              </a:rPr>
              <a:t>single</a:t>
            </a:r>
            <a:r>
              <a:rPr lang="en-US" sz="2400" dirty="0">
                <a:solidFill>
                  <a:schemeClr val="dk1"/>
                </a:solidFill>
                <a:latin typeface="Tahoma"/>
                <a:ea typeface="Tahoma"/>
                <a:cs typeface="Tahoma"/>
                <a:sym typeface="Tahoma"/>
              </a:rPr>
              <a:t> statements.</a:t>
            </a:r>
            <a:endParaRPr dirty="0"/>
          </a:p>
          <a:p>
            <a:pPr marL="0" lvl="0" indent="0" algn="just" rtl="0">
              <a:lnSpc>
                <a:spcPct val="120000"/>
              </a:lnSpc>
              <a:spcBef>
                <a:spcPts val="480"/>
              </a:spcBef>
              <a:spcAft>
                <a:spcPts val="0"/>
              </a:spcAft>
              <a:buClr>
                <a:schemeClr val="dk1"/>
              </a:buClr>
              <a:buSzPts val="2400"/>
              <a:buNone/>
            </a:pPr>
            <a:r>
              <a:rPr lang="en-US" sz="2400" dirty="0">
                <a:solidFill>
                  <a:schemeClr val="dk1"/>
                </a:solidFill>
                <a:latin typeface="Tahoma"/>
                <a:ea typeface="Tahoma"/>
                <a:cs typeface="Tahoma"/>
                <a:sym typeface="Tahoma"/>
              </a:rPr>
              <a:t>5. Don’t diagram </a:t>
            </a:r>
            <a:r>
              <a:rPr lang="en-US" sz="2400" dirty="0">
                <a:solidFill>
                  <a:schemeClr val="accent2"/>
                </a:solidFill>
                <a:latin typeface="Tahoma"/>
                <a:ea typeface="Tahoma"/>
                <a:cs typeface="Tahoma"/>
                <a:sym typeface="Tahoma"/>
              </a:rPr>
              <a:t>irrelevant statements</a:t>
            </a:r>
            <a:r>
              <a:rPr lang="en-US" sz="2400" dirty="0">
                <a:solidFill>
                  <a:schemeClr val="dk1"/>
                </a:solidFill>
                <a:latin typeface="Tahoma"/>
                <a:ea typeface="Tahoma"/>
                <a:cs typeface="Tahoma"/>
                <a:sym typeface="Tahoma"/>
              </a:rPr>
              <a:t>.</a:t>
            </a:r>
            <a:r>
              <a:rPr lang="en-US" sz="2400" dirty="0">
                <a:latin typeface="Tahoma"/>
                <a:ea typeface="Tahoma"/>
                <a:cs typeface="Tahoma"/>
                <a:sym typeface="Tahoma"/>
              </a:rPr>
              <a:t> </a:t>
            </a:r>
            <a:endParaRPr dirty="0"/>
          </a:p>
          <a:p>
            <a:pPr marL="0" lvl="0" indent="0" algn="just" rtl="0">
              <a:lnSpc>
                <a:spcPct val="120000"/>
              </a:lnSpc>
              <a:spcBef>
                <a:spcPts val="480"/>
              </a:spcBef>
              <a:spcAft>
                <a:spcPts val="0"/>
              </a:spcAft>
              <a:buClr>
                <a:schemeClr val="dk1"/>
              </a:buClr>
              <a:buSzPts val="2400"/>
              <a:buNone/>
            </a:pPr>
            <a:r>
              <a:rPr lang="en-US" sz="2400" dirty="0">
                <a:solidFill>
                  <a:schemeClr val="dk1"/>
                </a:solidFill>
                <a:latin typeface="Tahoma"/>
                <a:ea typeface="Tahoma"/>
                <a:cs typeface="Tahoma"/>
                <a:sym typeface="Tahoma"/>
              </a:rPr>
              <a:t>6. Don’t diagram </a:t>
            </a:r>
            <a:r>
              <a:rPr lang="en-US" sz="2400" dirty="0">
                <a:solidFill>
                  <a:schemeClr val="accent2"/>
                </a:solidFill>
                <a:latin typeface="Tahoma"/>
                <a:ea typeface="Tahoma"/>
                <a:cs typeface="Tahoma"/>
                <a:sym typeface="Tahoma"/>
              </a:rPr>
              <a:t>redundant statements</a:t>
            </a:r>
            <a:r>
              <a:rPr lang="en-US" sz="2400" dirty="0">
                <a:solidFill>
                  <a:schemeClr val="dk1"/>
                </a:solidFill>
                <a:latin typeface="Tahoma"/>
                <a:ea typeface="Tahoma"/>
                <a:cs typeface="Tahoma"/>
                <a:sym typeface="Tahoma"/>
              </a:rPr>
              <a:t>.</a:t>
            </a:r>
            <a:endParaRPr dirty="0"/>
          </a:p>
          <a:p>
            <a:pPr marL="0" lvl="0" indent="0" algn="just" rtl="0">
              <a:lnSpc>
                <a:spcPct val="90000"/>
              </a:lnSpc>
              <a:spcBef>
                <a:spcPts val="560"/>
              </a:spcBef>
              <a:spcAft>
                <a:spcPts val="0"/>
              </a:spcAft>
              <a:buClr>
                <a:srgbClr val="888888"/>
              </a:buClr>
              <a:buSzPts val="2800"/>
              <a:buNone/>
            </a:pPr>
            <a:endParaRPr sz="2800" dirty="0">
              <a:latin typeface="Tahoma"/>
              <a:ea typeface="Tahoma"/>
              <a:cs typeface="Tahoma"/>
              <a:sym typeface="Tahoma"/>
            </a:endParaRPr>
          </a:p>
        </p:txBody>
      </p:sp>
    </p:spTree>
  </p:cSld>
  <p:clrMapOvr>
    <a:masterClrMapping/>
  </p:clrMapOvr>
  <p:transition spd="med">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9F1C77-A1B5-4567-AFEA-4409E8CA26EF}"/>
              </a:ext>
            </a:extLst>
          </p:cNvPr>
          <p:cNvSpPr>
            <a:spLocks noGrp="1"/>
          </p:cNvSpPr>
          <p:nvPr>
            <p:ph type="body" sz="half" idx="1"/>
          </p:nvPr>
        </p:nvSpPr>
        <p:spPr>
          <a:xfrm>
            <a:off x="361950" y="1162118"/>
            <a:ext cx="8534400" cy="762000"/>
          </a:xfrm>
        </p:spPr>
        <p:txBody>
          <a:bodyPr/>
          <a:lstStyle/>
          <a:p>
            <a:pPr marL="0" indent="0">
              <a:buNone/>
            </a:pPr>
            <a:r>
              <a:rPr lang="en-US" sz="2400" b="1" dirty="0">
                <a:solidFill>
                  <a:srgbClr val="0070C0"/>
                </a:solidFill>
              </a:rPr>
              <a:t>Text 5: </a:t>
            </a:r>
          </a:p>
        </p:txBody>
      </p:sp>
      <p:sp>
        <p:nvSpPr>
          <p:cNvPr id="10" name="Title 1">
            <a:extLst>
              <a:ext uri="{FF2B5EF4-FFF2-40B4-BE49-F238E27FC236}">
                <a16:creationId xmlns:a16="http://schemas.microsoft.com/office/drawing/2014/main" id="{CE1B66AE-AC8E-410E-831E-9F9CE8D6E55A}"/>
              </a:ext>
            </a:extLst>
          </p:cNvPr>
          <p:cNvSpPr>
            <a:spLocks noGrp="1"/>
          </p:cNvSpPr>
          <p:nvPr>
            <p:ph type="title"/>
          </p:nvPr>
        </p:nvSpPr>
        <p:spPr>
          <a:xfrm>
            <a:off x="762000" y="228600"/>
            <a:ext cx="8039100" cy="723900"/>
          </a:xfrm>
        </p:spPr>
        <p:txBody>
          <a:bodyPr/>
          <a:lstStyle/>
          <a:p>
            <a:r>
              <a:rPr lang="vi-VN" sz="3600" dirty="0" err="1">
                <a:solidFill>
                  <a:srgbClr val="C00000"/>
                </a:solidFill>
              </a:rPr>
              <a:t>Fallacy</a:t>
            </a:r>
            <a:r>
              <a:rPr lang="vi-VN" sz="3600" dirty="0">
                <a:solidFill>
                  <a:srgbClr val="C00000"/>
                </a:solidFill>
              </a:rPr>
              <a:t> </a:t>
            </a:r>
            <a:r>
              <a:rPr lang="en-US" sz="3600" dirty="0">
                <a:solidFill>
                  <a:srgbClr val="C00000"/>
                </a:solidFill>
              </a:rPr>
              <a:t>of insufficient evidence</a:t>
            </a:r>
            <a:endParaRPr lang="en-US" dirty="0">
              <a:solidFill>
                <a:srgbClr val="C00000"/>
              </a:solidFill>
            </a:endParaRPr>
          </a:p>
        </p:txBody>
      </p:sp>
      <p:sp>
        <p:nvSpPr>
          <p:cNvPr id="5" name="Text Placeholder 2">
            <a:extLst>
              <a:ext uri="{FF2B5EF4-FFF2-40B4-BE49-F238E27FC236}">
                <a16:creationId xmlns:a16="http://schemas.microsoft.com/office/drawing/2014/main" id="{16B7A7F2-3CD9-4EF8-8BAC-4DBCC0C82C60}"/>
              </a:ext>
            </a:extLst>
          </p:cNvPr>
          <p:cNvSpPr txBox="1">
            <a:spLocks/>
          </p:cNvSpPr>
          <p:nvPr/>
        </p:nvSpPr>
        <p:spPr bwMode="auto">
          <a:xfrm>
            <a:off x="266700" y="5205679"/>
            <a:ext cx="853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400" b="1" kern="0" dirty="0">
                <a:solidFill>
                  <a:srgbClr val="0070C0"/>
                </a:solidFill>
              </a:rPr>
              <a:t>Fallacy </a:t>
            </a:r>
            <a:r>
              <a:rPr lang="vi-VN" sz="2400" b="1" kern="0" dirty="0" err="1">
                <a:solidFill>
                  <a:srgbClr val="0070C0"/>
                </a:solidFill>
              </a:rPr>
              <a:t>type</a:t>
            </a:r>
            <a:r>
              <a:rPr lang="en-US" sz="2400" b="1" kern="0" dirty="0">
                <a:solidFill>
                  <a:srgbClr val="0070C0"/>
                </a:solidFill>
              </a:rPr>
              <a:t>: </a:t>
            </a:r>
          </a:p>
        </p:txBody>
      </p:sp>
      <p:sp>
        <p:nvSpPr>
          <p:cNvPr id="4" name="TextBox 3">
            <a:extLst>
              <a:ext uri="{FF2B5EF4-FFF2-40B4-BE49-F238E27FC236}">
                <a16:creationId xmlns:a16="http://schemas.microsoft.com/office/drawing/2014/main" id="{C2BE004E-8AB0-0E9A-3A8A-4838F319C123}"/>
              </a:ext>
            </a:extLst>
          </p:cNvPr>
          <p:cNvSpPr txBox="1"/>
          <p:nvPr/>
        </p:nvSpPr>
        <p:spPr>
          <a:xfrm>
            <a:off x="457200" y="1757755"/>
            <a:ext cx="8153400" cy="2677656"/>
          </a:xfrm>
          <a:prstGeom prst="rect">
            <a:avLst/>
          </a:prstGeom>
          <a:noFill/>
        </p:spPr>
        <p:txBody>
          <a:bodyPr wrap="square">
            <a:spAutoFit/>
          </a:bodyPr>
          <a:lstStyle/>
          <a:p>
            <a:r>
              <a:rPr lang="en-US" sz="2400" i="0" dirty="0">
                <a:solidFill>
                  <a:srgbClr val="435059"/>
                </a:solidFill>
                <a:effectLst/>
                <a:latin typeface="Source Serif Pro" panose="020F0502020204030204" pitchFamily="18" charset="0"/>
              </a:rPr>
              <a:t>Trump attempts to justify why he considers appropriate to build a huge wall on the North American southern border.</a:t>
            </a:r>
          </a:p>
          <a:p>
            <a:r>
              <a:rPr lang="en-US" sz="2400" i="0" dirty="0">
                <a:solidFill>
                  <a:srgbClr val="435059"/>
                </a:solidFill>
                <a:effectLst/>
                <a:latin typeface="Source Serif Pro" panose="020F0502020204030204" pitchFamily="18" charset="0"/>
              </a:rPr>
              <a:t> </a:t>
            </a:r>
            <a:endParaRPr lang="vi-VN" sz="2400" dirty="0">
              <a:solidFill>
                <a:srgbClr val="435059"/>
              </a:solidFill>
              <a:latin typeface="Source Serif Pro" panose="020F0502020204030204" pitchFamily="18" charset="0"/>
            </a:endParaRPr>
          </a:p>
          <a:p>
            <a:r>
              <a:rPr lang="en-US" sz="2400" i="0" dirty="0">
                <a:solidFill>
                  <a:srgbClr val="435059"/>
                </a:solidFill>
                <a:effectLst/>
                <a:latin typeface="Source Serif Pro" panose="020F0502020204030204" pitchFamily="18" charset="0"/>
              </a:rPr>
              <a:t>According to him, “Mexico is sending people that have lots of problems”, not “the good ones” these people bring drugs, crime, and the most shocking of his remarks: “they are rapists”</a:t>
            </a:r>
            <a:endParaRPr lang="en-US" sz="2400" dirty="0"/>
          </a:p>
        </p:txBody>
      </p:sp>
      <p:sp>
        <p:nvSpPr>
          <p:cNvPr id="8" name="TextBox 7">
            <a:extLst>
              <a:ext uri="{FF2B5EF4-FFF2-40B4-BE49-F238E27FC236}">
                <a16:creationId xmlns:a16="http://schemas.microsoft.com/office/drawing/2014/main" id="{09DF6C0B-A0D9-404F-0A9D-D4D43D8F507B}"/>
              </a:ext>
            </a:extLst>
          </p:cNvPr>
          <p:cNvSpPr txBox="1"/>
          <p:nvPr/>
        </p:nvSpPr>
        <p:spPr>
          <a:xfrm>
            <a:off x="2328429" y="5234217"/>
            <a:ext cx="5401541" cy="461665"/>
          </a:xfrm>
          <a:prstGeom prst="rect">
            <a:avLst/>
          </a:prstGeom>
          <a:noFill/>
        </p:spPr>
        <p:txBody>
          <a:bodyPr wrap="square">
            <a:spAutoFit/>
          </a:bodyPr>
          <a:lstStyle/>
          <a:p>
            <a:r>
              <a:rPr lang="en-US" sz="2400" b="1" i="0" dirty="0">
                <a:solidFill>
                  <a:srgbClr val="435059"/>
                </a:solidFill>
                <a:effectLst/>
                <a:latin typeface="Source Serif Pro" panose="02040603050405020204" pitchFamily="18" charset="0"/>
              </a:rPr>
              <a:t>Slippery slope</a:t>
            </a:r>
            <a:endParaRPr lang="en-US" sz="2400" b="1" dirty="0"/>
          </a:p>
        </p:txBody>
      </p:sp>
      <p:sp>
        <p:nvSpPr>
          <p:cNvPr id="11" name="TextBox 10">
            <a:extLst>
              <a:ext uri="{FF2B5EF4-FFF2-40B4-BE49-F238E27FC236}">
                <a16:creationId xmlns:a16="http://schemas.microsoft.com/office/drawing/2014/main" id="{9F965418-A9C4-6C23-A6E9-7721C6D26FD7}"/>
              </a:ext>
            </a:extLst>
          </p:cNvPr>
          <p:cNvSpPr txBox="1"/>
          <p:nvPr/>
        </p:nvSpPr>
        <p:spPr>
          <a:xfrm>
            <a:off x="1371600" y="6260068"/>
            <a:ext cx="7315200" cy="369332"/>
          </a:xfrm>
          <a:prstGeom prst="rect">
            <a:avLst/>
          </a:prstGeom>
          <a:noFill/>
        </p:spPr>
        <p:txBody>
          <a:bodyPr wrap="square">
            <a:spAutoFit/>
          </a:bodyPr>
          <a:lstStyle/>
          <a:p>
            <a:r>
              <a:rPr lang="en-US" dirty="0"/>
              <a:t>https://time.com/4473972/donald-trump-mexico-meeting-insult/</a:t>
            </a:r>
          </a:p>
        </p:txBody>
      </p:sp>
    </p:spTree>
    <p:extLst>
      <p:ext uri="{BB962C8B-B14F-4D97-AF65-F5344CB8AC3E}">
        <p14:creationId xmlns:p14="http://schemas.microsoft.com/office/powerpoint/2010/main" val="3348222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4"/>
          <p:cNvSpPr txBox="1">
            <a:spLocks noGrp="1"/>
          </p:cNvSpPr>
          <p:nvPr>
            <p:ph type="ctrTitle"/>
          </p:nvPr>
        </p:nvSpPr>
        <p:spPr>
          <a:xfrm>
            <a:off x="152400" y="14288"/>
            <a:ext cx="8610600" cy="59531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a:latin typeface="Tahoma"/>
                <a:ea typeface="Tahoma"/>
                <a:cs typeface="Tahoma"/>
                <a:sym typeface="Tahoma"/>
              </a:rPr>
              <a:t>Diagram the argument</a:t>
            </a:r>
            <a:endParaRPr/>
          </a:p>
        </p:txBody>
      </p:sp>
      <p:sp>
        <p:nvSpPr>
          <p:cNvPr id="373" name="Google Shape;373;p34"/>
          <p:cNvSpPr txBox="1">
            <a:spLocks noGrp="1"/>
          </p:cNvSpPr>
          <p:nvPr>
            <p:ph type="subTitle" idx="1"/>
          </p:nvPr>
        </p:nvSpPr>
        <p:spPr>
          <a:xfrm>
            <a:off x="152400" y="709523"/>
            <a:ext cx="8763000" cy="16002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1600"/>
              <a:buFont typeface="Noto Sans Symbols"/>
              <a:buNone/>
            </a:pPr>
            <a:r>
              <a:rPr lang="en-US" sz="1600">
                <a:solidFill>
                  <a:schemeClr val="dk1"/>
                </a:solidFill>
                <a:latin typeface="Tahoma"/>
                <a:ea typeface="Tahoma"/>
                <a:cs typeface="Tahoma"/>
                <a:sym typeface="Tahoma"/>
              </a:rPr>
              <a:t>Two teenagers saw the movie, "Natural Born Killers," so they went out on a serial killing. A number of teenagers have committed violence at schools as a result of their many hours’ playing video games filled with murder and violence. We must have some stricter controls on the content of entertainment viewed by teenagers. </a:t>
            </a:r>
            <a:endParaRPr/>
          </a:p>
        </p:txBody>
      </p:sp>
      <p:sp>
        <p:nvSpPr>
          <p:cNvPr id="374" name="Google Shape;374;p34"/>
          <p:cNvSpPr txBox="1"/>
          <p:nvPr/>
        </p:nvSpPr>
        <p:spPr>
          <a:xfrm>
            <a:off x="152400" y="2438400"/>
            <a:ext cx="5257800" cy="377539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0">
                <a:solidFill>
                  <a:schemeClr val="dk1"/>
                </a:solidFill>
                <a:latin typeface="Tahoma"/>
                <a:ea typeface="Tahoma"/>
                <a:cs typeface="Tahoma"/>
                <a:sym typeface="Tahoma"/>
              </a:rPr>
              <a:t>(1)two teenagers saw the movie, "Natural Born Killers" </a:t>
            </a:r>
            <a:endParaRPr/>
          </a:p>
          <a:p>
            <a:pPr marL="0" marR="0" lvl="0" indent="0" algn="l" rtl="0">
              <a:lnSpc>
                <a:spcPct val="150000"/>
              </a:lnSpc>
              <a:spcBef>
                <a:spcPts val="0"/>
              </a:spcBef>
              <a:spcAft>
                <a:spcPts val="0"/>
              </a:spcAft>
              <a:buNone/>
            </a:pPr>
            <a:r>
              <a:rPr lang="en-US" sz="1800" b="0">
                <a:solidFill>
                  <a:schemeClr val="dk1"/>
                </a:solidFill>
                <a:latin typeface="Tahoma"/>
                <a:ea typeface="Tahoma"/>
                <a:cs typeface="Tahoma"/>
                <a:sym typeface="Tahoma"/>
              </a:rPr>
              <a:t>(2) so they went out on a serial killing </a:t>
            </a:r>
            <a:endParaRPr/>
          </a:p>
          <a:p>
            <a:pPr marL="0" marR="0" lvl="0" indent="0" algn="l" rtl="0">
              <a:lnSpc>
                <a:spcPct val="150000"/>
              </a:lnSpc>
              <a:spcBef>
                <a:spcPts val="0"/>
              </a:spcBef>
              <a:spcAft>
                <a:spcPts val="0"/>
              </a:spcAft>
              <a:buNone/>
            </a:pPr>
            <a:r>
              <a:rPr lang="en-US" sz="1800" b="0">
                <a:solidFill>
                  <a:schemeClr val="dk1"/>
                </a:solidFill>
                <a:latin typeface="Tahoma"/>
                <a:ea typeface="Tahoma"/>
                <a:cs typeface="Tahoma"/>
                <a:sym typeface="Tahoma"/>
              </a:rPr>
              <a:t>(3) a number of teenagers have committed violence at schools </a:t>
            </a:r>
            <a:endParaRPr/>
          </a:p>
          <a:p>
            <a:pPr marL="0" marR="0" lvl="0" indent="0" algn="l" rtl="0">
              <a:lnSpc>
                <a:spcPct val="150000"/>
              </a:lnSpc>
              <a:spcBef>
                <a:spcPts val="0"/>
              </a:spcBef>
              <a:spcAft>
                <a:spcPts val="0"/>
              </a:spcAft>
              <a:buNone/>
            </a:pPr>
            <a:r>
              <a:rPr lang="en-US" sz="1800" b="0">
                <a:solidFill>
                  <a:schemeClr val="dk1"/>
                </a:solidFill>
                <a:latin typeface="Tahoma"/>
                <a:ea typeface="Tahoma"/>
                <a:cs typeface="Tahoma"/>
                <a:sym typeface="Tahoma"/>
              </a:rPr>
              <a:t>(4) as a result of their many hours’ playing video games filled with murder and violence </a:t>
            </a:r>
            <a:endParaRPr/>
          </a:p>
          <a:p>
            <a:pPr marL="0" marR="0" lvl="0" indent="0" algn="l" rtl="0">
              <a:lnSpc>
                <a:spcPct val="150000"/>
              </a:lnSpc>
              <a:spcBef>
                <a:spcPts val="0"/>
              </a:spcBef>
              <a:spcAft>
                <a:spcPts val="0"/>
              </a:spcAft>
              <a:buNone/>
            </a:pPr>
            <a:r>
              <a:rPr lang="en-US" sz="1800" b="0">
                <a:solidFill>
                  <a:schemeClr val="dk1"/>
                </a:solidFill>
                <a:latin typeface="Tahoma"/>
                <a:ea typeface="Tahoma"/>
                <a:cs typeface="Tahoma"/>
                <a:sym typeface="Tahoma"/>
              </a:rPr>
              <a:t>(5) we must have some stricter controls on the content of entertainment viewed by teenagers</a:t>
            </a:r>
            <a:endParaRPr/>
          </a:p>
        </p:txBody>
      </p:sp>
      <p:pic>
        <p:nvPicPr>
          <p:cNvPr id="3074" name="Picture 2">
            <a:extLst>
              <a:ext uri="{FF2B5EF4-FFF2-40B4-BE49-F238E27FC236}">
                <a16:creationId xmlns:a16="http://schemas.microsoft.com/office/drawing/2014/main" id="{92A9567E-B02C-EB37-1102-57FA4EC97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303" y="2079928"/>
            <a:ext cx="3993188" cy="22461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Đã chọn hình ảnh">
            <a:extLst>
              <a:ext uri="{FF2B5EF4-FFF2-40B4-BE49-F238E27FC236}">
                <a16:creationId xmlns:a16="http://schemas.microsoft.com/office/drawing/2014/main" id="{E5A5C715-43F3-53E5-DA66-E08519D41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727" y="4503098"/>
            <a:ext cx="1683472" cy="23868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5"/>
          <p:cNvSpPr txBox="1">
            <a:spLocks noGrp="1"/>
          </p:cNvSpPr>
          <p:nvPr>
            <p:ph type="ctrTitle"/>
          </p:nvPr>
        </p:nvSpPr>
        <p:spPr>
          <a:xfrm>
            <a:off x="228600" y="17463"/>
            <a:ext cx="8610600" cy="5526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a:latin typeface="Tahoma"/>
                <a:ea typeface="Tahoma"/>
                <a:cs typeface="Tahoma"/>
                <a:sym typeface="Tahoma"/>
              </a:rPr>
              <a:t>Diagram the argument</a:t>
            </a:r>
            <a:endParaRPr/>
          </a:p>
        </p:txBody>
      </p:sp>
      <p:sp>
        <p:nvSpPr>
          <p:cNvPr id="381" name="Google Shape;381;p35"/>
          <p:cNvSpPr txBox="1">
            <a:spLocks noGrp="1"/>
          </p:cNvSpPr>
          <p:nvPr>
            <p:ph type="subTitle" idx="1"/>
          </p:nvPr>
        </p:nvSpPr>
        <p:spPr>
          <a:xfrm>
            <a:off x="114300" y="658018"/>
            <a:ext cx="8915400" cy="20574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600"/>
              <a:buFont typeface="Noto Sans Symbols"/>
              <a:buNone/>
            </a:pPr>
            <a:r>
              <a:rPr lang="en-US" sz="1600" dirty="0">
                <a:solidFill>
                  <a:schemeClr val="dk1"/>
                </a:solidFill>
                <a:latin typeface="Tahoma"/>
                <a:ea typeface="Tahoma"/>
                <a:cs typeface="Tahoma"/>
                <a:sym typeface="Tahoma"/>
              </a:rPr>
              <a:t>We cannot ignore the disastrous effects of TV on children. It appears to shorten the attention span of the young. It also seems to erode their linguistic powers and ability to handle mathematical symbolism. Television also changes their character in a negative way because violent programs increasingly make them impatient and cruel. More seriously, television opens all of society's secrets and taboos, thus it erases the dividing line between childhood and adulthood. </a:t>
            </a:r>
            <a:endParaRPr dirty="0"/>
          </a:p>
        </p:txBody>
      </p:sp>
      <p:sp>
        <p:nvSpPr>
          <p:cNvPr id="382" name="Google Shape;382;p35"/>
          <p:cNvSpPr txBox="1"/>
          <p:nvPr/>
        </p:nvSpPr>
        <p:spPr>
          <a:xfrm>
            <a:off x="74762" y="2715418"/>
            <a:ext cx="7772400" cy="2400617"/>
          </a:xfrm>
          <a:prstGeom prst="rect">
            <a:avLst/>
          </a:prstGeom>
          <a:noFill/>
          <a:ln>
            <a:noFill/>
          </a:ln>
        </p:spPr>
        <p:txBody>
          <a:bodyPr spcFirstLastPara="1" wrap="square" lIns="91425" tIns="45700" rIns="91425" bIns="45700" anchor="t" anchorCtr="0">
            <a:spAutoFit/>
          </a:bodyPr>
          <a:lstStyle/>
          <a:p>
            <a:pPr lvl="0">
              <a:lnSpc>
                <a:spcPct val="150000"/>
              </a:lnSpc>
            </a:pPr>
            <a:r>
              <a:rPr lang="en-US" sz="1400" b="0" dirty="0">
                <a:solidFill>
                  <a:schemeClr val="dk1"/>
                </a:solidFill>
                <a:latin typeface="Tahoma"/>
                <a:ea typeface="Tahoma"/>
                <a:cs typeface="Tahoma"/>
                <a:sym typeface="Tahoma"/>
              </a:rPr>
              <a:t>(1) </a:t>
            </a:r>
            <a:r>
              <a:rPr lang="en-US" dirty="0">
                <a:solidFill>
                  <a:schemeClr val="dk1"/>
                </a:solidFill>
                <a:latin typeface="Tahoma"/>
                <a:ea typeface="Tahoma"/>
                <a:cs typeface="Tahoma"/>
                <a:sym typeface="Tahoma"/>
              </a:rPr>
              <a:t>We cannot ignore the disastrous effects of TV on children</a:t>
            </a:r>
            <a:r>
              <a:rPr lang="en-US" sz="1400" b="0" dirty="0">
                <a:solidFill>
                  <a:schemeClr val="dk1"/>
                </a:solidFill>
                <a:latin typeface="Tahoma"/>
                <a:ea typeface="Tahoma"/>
                <a:cs typeface="Tahoma"/>
                <a:sym typeface="Tahoma"/>
              </a:rPr>
              <a:t>.</a:t>
            </a:r>
            <a:endParaRPr sz="1400" b="0" dirty="0">
              <a:solidFill>
                <a:schemeClr val="dk1"/>
              </a:solidFill>
              <a:latin typeface="Tahoma"/>
              <a:ea typeface="Tahoma"/>
              <a:cs typeface="Tahoma"/>
              <a:sym typeface="Tahoma"/>
            </a:endParaRPr>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(2) It appears to shorten the attention span of the young.</a:t>
            </a:r>
            <a:endParaRPr dirty="0"/>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(3) It also seems to erode their linguistic powers and ability to handle mathematical symbolism. </a:t>
            </a:r>
            <a:endParaRPr dirty="0"/>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(4) Television also changes their character in a negative way</a:t>
            </a:r>
            <a:endParaRPr dirty="0"/>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(5) Violent programs increasingly make them impatient and cruel. </a:t>
            </a:r>
            <a:endParaRPr dirty="0"/>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(6) More seriously, television opens all of society's secrets and taboos.</a:t>
            </a:r>
            <a:endParaRPr dirty="0"/>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(7) It erases the dividing line between childhood and adulthood.</a:t>
            </a:r>
            <a:endParaRPr dirty="0"/>
          </a:p>
        </p:txBody>
      </p:sp>
      <p:pic>
        <p:nvPicPr>
          <p:cNvPr id="3" name="Picture 2" descr="A diagram of numbers and arrows&#10;&#10;Description automatically generated with low confidence">
            <a:extLst>
              <a:ext uri="{FF2B5EF4-FFF2-40B4-BE49-F238E27FC236}">
                <a16:creationId xmlns:a16="http://schemas.microsoft.com/office/drawing/2014/main" id="{EAD648BD-105C-5011-2004-65EBFFA81E89}"/>
              </a:ext>
            </a:extLst>
          </p:cNvPr>
          <p:cNvPicPr>
            <a:picLocks noChangeAspect="1"/>
          </p:cNvPicPr>
          <p:nvPr/>
        </p:nvPicPr>
        <p:blipFill>
          <a:blip r:embed="rId3"/>
          <a:stretch>
            <a:fillRect/>
          </a:stretch>
        </p:blipFill>
        <p:spPr>
          <a:xfrm>
            <a:off x="2313709" y="5025987"/>
            <a:ext cx="2831618" cy="1780708"/>
          </a:xfrm>
          <a:prstGeom prst="rect">
            <a:avLst/>
          </a:prstGeom>
        </p:spPr>
      </p:pic>
      <p:pic>
        <p:nvPicPr>
          <p:cNvPr id="4098" name="Picture 2">
            <a:extLst>
              <a:ext uri="{FF2B5EF4-FFF2-40B4-BE49-F238E27FC236}">
                <a16:creationId xmlns:a16="http://schemas.microsoft.com/office/drawing/2014/main" id="{3628B217-FE46-176C-F5F6-FA1A5EE6E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346" y="4981392"/>
            <a:ext cx="2937597" cy="18253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6"/>
          <p:cNvSpPr txBox="1">
            <a:spLocks noGrp="1"/>
          </p:cNvSpPr>
          <p:nvPr>
            <p:ph type="ctrTitle"/>
          </p:nvPr>
        </p:nvSpPr>
        <p:spPr>
          <a:xfrm>
            <a:off x="228600" y="17463"/>
            <a:ext cx="8610600" cy="5526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a:latin typeface="Tahoma"/>
                <a:ea typeface="Tahoma"/>
                <a:cs typeface="Tahoma"/>
                <a:sym typeface="Tahoma"/>
              </a:rPr>
              <a:t>Diagram the argument</a:t>
            </a:r>
            <a:endParaRPr/>
          </a:p>
        </p:txBody>
      </p:sp>
      <p:sp>
        <p:nvSpPr>
          <p:cNvPr id="401" name="Google Shape;401;p36"/>
          <p:cNvSpPr txBox="1">
            <a:spLocks noGrp="1"/>
          </p:cNvSpPr>
          <p:nvPr>
            <p:ph type="subTitle" idx="1"/>
          </p:nvPr>
        </p:nvSpPr>
        <p:spPr>
          <a:xfrm>
            <a:off x="114300" y="658018"/>
            <a:ext cx="8915400" cy="20574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600"/>
              <a:buFont typeface="Noto Sans Symbols"/>
              <a:buNone/>
            </a:pPr>
            <a:r>
              <a:rPr lang="en-US" sz="1600" dirty="0">
                <a:solidFill>
                  <a:schemeClr val="dk1"/>
                </a:solidFill>
                <a:latin typeface="Tahoma"/>
                <a:ea typeface="Tahoma"/>
                <a:cs typeface="Tahoma"/>
                <a:sym typeface="Tahoma"/>
              </a:rPr>
              <a:t>We cannot ignore disastrous effects of TV on children. It appears to shorten the attention span of the young. It also seems to erode their linguistic powers and ability to handle mathematical symbolism. Television also changes their character in a negative way because violent programs increasingly make them impatient and cruel. More seriously, television opens all of society's secrets and taboos, thus it erases the dividing line between childhood and adulthood. </a:t>
            </a:r>
            <a:endParaRPr dirty="0"/>
          </a:p>
        </p:txBody>
      </p:sp>
      <p:sp>
        <p:nvSpPr>
          <p:cNvPr id="402" name="Google Shape;402;p36"/>
          <p:cNvSpPr txBox="1"/>
          <p:nvPr/>
        </p:nvSpPr>
        <p:spPr>
          <a:xfrm>
            <a:off x="74761" y="2715418"/>
            <a:ext cx="8493505" cy="23544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(1) We cannot ignore disastrous effects of TV on children.</a:t>
            </a:r>
            <a:endParaRPr sz="1400" b="0" dirty="0">
              <a:solidFill>
                <a:schemeClr val="dk1"/>
              </a:solidFill>
              <a:latin typeface="Tahoma"/>
              <a:ea typeface="Tahoma"/>
              <a:cs typeface="Tahoma"/>
              <a:sym typeface="Tahoma"/>
            </a:endParaRPr>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(2) It appears to shorten the attention span of the young.</a:t>
            </a:r>
            <a:endParaRPr dirty="0"/>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(3) It also seems to erode their linguistic powers and ability to handle mathematical symbolism. </a:t>
            </a:r>
            <a:endParaRPr dirty="0"/>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(4) Television also changes their character in a negative way</a:t>
            </a:r>
            <a:endParaRPr dirty="0"/>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(5) Violent programs increasingly make them impatient and cruel. </a:t>
            </a:r>
            <a:endParaRPr dirty="0"/>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(6) More seriously, television opens all of society's secrets and taboos.</a:t>
            </a:r>
            <a:endParaRPr dirty="0"/>
          </a:p>
          <a:p>
            <a:pPr marL="0" marR="0" lvl="0" indent="0" algn="l" rtl="0">
              <a:lnSpc>
                <a:spcPct val="150000"/>
              </a:lnSpc>
              <a:spcBef>
                <a:spcPts val="0"/>
              </a:spcBef>
              <a:spcAft>
                <a:spcPts val="0"/>
              </a:spcAft>
              <a:buNone/>
            </a:pPr>
            <a:r>
              <a:rPr lang="en-US" sz="1400" b="0" dirty="0">
                <a:solidFill>
                  <a:schemeClr val="dk1"/>
                </a:solidFill>
                <a:latin typeface="Tahoma"/>
                <a:ea typeface="Tahoma"/>
                <a:cs typeface="Tahoma"/>
                <a:sym typeface="Tahoma"/>
              </a:rPr>
              <a:t>(7) It erases the dividing line between childhood and adulthood.</a:t>
            </a:r>
            <a:endParaRPr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7"/>
          <p:cNvSpPr txBox="1">
            <a:spLocks noGrp="1"/>
          </p:cNvSpPr>
          <p:nvPr>
            <p:ph type="subTitle" idx="1"/>
          </p:nvPr>
        </p:nvSpPr>
        <p:spPr>
          <a:xfrm>
            <a:off x="304800" y="133589"/>
            <a:ext cx="8534400" cy="1619012"/>
          </a:xfrm>
          <a:prstGeom prst="rect">
            <a:avLst/>
          </a:prstGeom>
          <a:noFill/>
          <a:ln>
            <a:noFill/>
          </a:ln>
        </p:spPr>
        <p:txBody>
          <a:bodyPr spcFirstLastPara="1" wrap="square" lIns="91425" tIns="45700" rIns="91425" bIns="45700" anchor="t" anchorCtr="0">
            <a:noAutofit/>
          </a:bodyPr>
          <a:lstStyle/>
          <a:p>
            <a:pPr marL="609600" lvl="0" indent="-609600" algn="just" rtl="0">
              <a:lnSpc>
                <a:spcPct val="120000"/>
              </a:lnSpc>
              <a:spcBef>
                <a:spcPts val="0"/>
              </a:spcBef>
              <a:spcAft>
                <a:spcPts val="0"/>
              </a:spcAft>
              <a:buClr>
                <a:schemeClr val="dk1"/>
              </a:buClr>
              <a:buSzPts val="2800"/>
              <a:buFont typeface="Arial"/>
              <a:buNone/>
            </a:pPr>
            <a:r>
              <a:rPr lang="vi-VN" sz="2000" b="1" dirty="0">
                <a:solidFill>
                  <a:schemeClr val="dk1"/>
                </a:solidFill>
              </a:rPr>
              <a:t>Task: </a:t>
            </a:r>
            <a:r>
              <a:rPr lang="en-US" sz="2000" b="1" dirty="0">
                <a:solidFill>
                  <a:schemeClr val="dk1"/>
                </a:solidFill>
              </a:rPr>
              <a:t>Number the statements, clarify the references and diagram the following argument: </a:t>
            </a:r>
            <a:endParaRPr sz="2400" dirty="0"/>
          </a:p>
          <a:p>
            <a:pPr marL="0" lvl="0" indent="0" algn="ctr" rtl="0">
              <a:lnSpc>
                <a:spcPct val="150000"/>
              </a:lnSpc>
              <a:spcBef>
                <a:spcPts val="360"/>
              </a:spcBef>
              <a:spcAft>
                <a:spcPts val="0"/>
              </a:spcAft>
              <a:buClr>
                <a:srgbClr val="2C2C2C"/>
              </a:buClr>
              <a:buSzPts val="1800"/>
              <a:buNone/>
            </a:pPr>
            <a:r>
              <a:rPr lang="en-US" sz="1800" i="1" dirty="0">
                <a:solidFill>
                  <a:srgbClr val="2C2C2C"/>
                </a:solidFill>
                <a:latin typeface="Arial"/>
                <a:ea typeface="Arial"/>
                <a:cs typeface="Arial"/>
                <a:sym typeface="Arial"/>
              </a:rPr>
              <a:t>President Donald Trump on the election result (</a:t>
            </a:r>
            <a:r>
              <a:rPr lang="en-US" sz="1800" i="1" dirty="0">
                <a:solidFill>
                  <a:srgbClr val="2C2C2C"/>
                </a:solidFill>
              </a:rPr>
              <a:t>November 8</a:t>
            </a:r>
            <a:r>
              <a:rPr lang="en-US" sz="1800" i="1" dirty="0">
                <a:solidFill>
                  <a:srgbClr val="2C2C2C"/>
                </a:solidFill>
                <a:latin typeface="Arial"/>
                <a:ea typeface="Arial"/>
                <a:cs typeface="Arial"/>
                <a:sym typeface="Arial"/>
              </a:rPr>
              <a:t>, </a:t>
            </a:r>
            <a:r>
              <a:rPr lang="en-US" sz="1800" i="1" dirty="0">
                <a:solidFill>
                  <a:srgbClr val="2C2C2C"/>
                </a:solidFill>
              </a:rPr>
              <a:t>2020</a:t>
            </a:r>
            <a:r>
              <a:rPr lang="en-US" sz="1800" i="1" dirty="0">
                <a:solidFill>
                  <a:srgbClr val="2C2C2C"/>
                </a:solidFill>
                <a:latin typeface="Arial"/>
                <a:ea typeface="Arial"/>
                <a:cs typeface="Arial"/>
                <a:sym typeface="Arial"/>
              </a:rPr>
              <a:t>)</a:t>
            </a:r>
            <a:endParaRPr sz="2400" i="1" dirty="0">
              <a:solidFill>
                <a:srgbClr val="2C2C2C"/>
              </a:solidFill>
              <a:latin typeface="Arial"/>
              <a:ea typeface="Arial"/>
              <a:cs typeface="Arial"/>
              <a:sym typeface="Arial"/>
            </a:endParaRPr>
          </a:p>
          <a:p>
            <a:pPr marL="0" lvl="0" indent="0" algn="just" rtl="0">
              <a:spcBef>
                <a:spcPts val="560"/>
              </a:spcBef>
              <a:spcAft>
                <a:spcPts val="0"/>
              </a:spcAft>
              <a:buClr>
                <a:srgbClr val="888888"/>
              </a:buClr>
              <a:buSzPts val="2800"/>
              <a:buFont typeface="Noto Sans Symbols"/>
              <a:buNone/>
            </a:pPr>
            <a:endParaRPr sz="2800" dirty="0">
              <a:solidFill>
                <a:schemeClr val="dk1"/>
              </a:solidFill>
            </a:endParaRPr>
          </a:p>
        </p:txBody>
      </p:sp>
      <p:sp>
        <p:nvSpPr>
          <p:cNvPr id="425" name="Google Shape;425;p37"/>
          <p:cNvSpPr txBox="1"/>
          <p:nvPr/>
        </p:nvSpPr>
        <p:spPr>
          <a:xfrm>
            <a:off x="838200" y="6172200"/>
            <a:ext cx="6553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Tahoma"/>
                <a:ea typeface="Tahoma"/>
                <a:cs typeface="Tahoma"/>
                <a:sym typeface="Tahoma"/>
              </a:rPr>
              <a:t>https://apnews.com/article/transcript-statement-donald-trump-</a:t>
            </a:r>
            <a:endParaRPr/>
          </a:p>
        </p:txBody>
      </p:sp>
      <p:sp>
        <p:nvSpPr>
          <p:cNvPr id="426" name="Google Shape;426;p37"/>
          <p:cNvSpPr txBox="1"/>
          <p:nvPr/>
        </p:nvSpPr>
        <p:spPr>
          <a:xfrm>
            <a:off x="533400" y="1981200"/>
            <a:ext cx="8305800" cy="353718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None/>
            </a:pPr>
            <a:r>
              <a:rPr lang="en-US" sz="1800" b="0">
                <a:solidFill>
                  <a:srgbClr val="2C2C2C"/>
                </a:solidFill>
                <a:latin typeface="Arial"/>
                <a:ea typeface="Arial"/>
                <a:cs typeface="Arial"/>
                <a:sym typeface="Arial"/>
              </a:rPr>
              <a:t>“Beginning Monday, our campaign will start prosecuting our case in court to ensure election laws are fully upheld and the rightful winner is seated. The American People are entitled to an honest election: counting all legal ballots, and not counting any illegal ballots. This is the only way to ensure the public has full confidence in our election. It remains shocking that the Biden campaign refuses to agree with this basic principle and wants ballots counted even if they are fraudulent, manufactured, or cast by ineligible or deceased voters. Only a party engaged in wrongdoing would unlawfully keep observers out of the count room and then fight in court to block their access.”</a:t>
            </a:r>
            <a:endParaRPr sz="1800" b="0">
              <a:solidFill>
                <a:schemeClr val="dk1"/>
              </a:solidFill>
              <a:latin typeface="Tahoma"/>
              <a:ea typeface="Tahoma"/>
              <a:cs typeface="Tahoma"/>
              <a:sym typeface="Tahoma"/>
            </a:endParaRPr>
          </a:p>
        </p:txBody>
      </p:sp>
    </p:spTree>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cxnSp>
        <p:nvCxnSpPr>
          <p:cNvPr id="432" name="Google Shape;432;p38"/>
          <p:cNvCxnSpPr/>
          <p:nvPr/>
        </p:nvCxnSpPr>
        <p:spPr>
          <a:xfrm>
            <a:off x="4810855" y="5195975"/>
            <a:ext cx="225725" cy="317155"/>
          </a:xfrm>
          <a:prstGeom prst="straightConnector1">
            <a:avLst/>
          </a:prstGeom>
          <a:noFill/>
          <a:ln w="9525" cap="flat" cmpd="sng">
            <a:solidFill>
              <a:schemeClr val="dk1"/>
            </a:solidFill>
            <a:prstDash val="solid"/>
            <a:round/>
            <a:headEnd type="none" w="med" len="med"/>
            <a:tailEnd type="triangle" w="med" len="med"/>
          </a:ln>
        </p:spPr>
      </p:cxnSp>
      <p:sp>
        <p:nvSpPr>
          <p:cNvPr id="433" name="Google Shape;433;p38"/>
          <p:cNvSpPr txBox="1"/>
          <p:nvPr/>
        </p:nvSpPr>
        <p:spPr>
          <a:xfrm>
            <a:off x="2933892" y="5403100"/>
            <a:ext cx="9906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b="1">
                <a:solidFill>
                  <a:schemeClr val="dk1"/>
                </a:solidFill>
                <a:latin typeface="Tahoma"/>
                <a:ea typeface="Tahoma"/>
                <a:cs typeface="Tahoma"/>
                <a:sym typeface="Tahoma"/>
              </a:rPr>
              <a:t>2</a:t>
            </a:r>
            <a:endParaRPr sz="1100" b="1">
              <a:solidFill>
                <a:schemeClr val="dk1"/>
              </a:solidFill>
              <a:latin typeface="Tahoma"/>
              <a:ea typeface="Tahoma"/>
              <a:cs typeface="Tahoma"/>
              <a:sym typeface="Tahoma"/>
            </a:endParaRPr>
          </a:p>
        </p:txBody>
      </p:sp>
      <p:sp>
        <p:nvSpPr>
          <p:cNvPr id="434" name="Google Shape;434;p38"/>
          <p:cNvSpPr txBox="1"/>
          <p:nvPr/>
        </p:nvSpPr>
        <p:spPr>
          <a:xfrm>
            <a:off x="4613694" y="5481935"/>
            <a:ext cx="9906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b="1">
                <a:solidFill>
                  <a:schemeClr val="dk1"/>
                </a:solidFill>
                <a:latin typeface="Tahoma"/>
                <a:ea typeface="Tahoma"/>
                <a:cs typeface="Tahoma"/>
                <a:sym typeface="Tahoma"/>
              </a:rPr>
              <a:t>4</a:t>
            </a:r>
            <a:endParaRPr/>
          </a:p>
        </p:txBody>
      </p:sp>
      <p:sp>
        <p:nvSpPr>
          <p:cNvPr id="435" name="Google Shape;435;p38"/>
          <p:cNvSpPr txBox="1"/>
          <p:nvPr/>
        </p:nvSpPr>
        <p:spPr>
          <a:xfrm>
            <a:off x="4125582" y="4593766"/>
            <a:ext cx="9906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b="1">
                <a:solidFill>
                  <a:schemeClr val="dk1"/>
                </a:solidFill>
                <a:latin typeface="Tahoma"/>
                <a:ea typeface="Tahoma"/>
                <a:cs typeface="Tahoma"/>
                <a:sym typeface="Tahoma"/>
              </a:rPr>
              <a:t>5</a:t>
            </a:r>
            <a:endParaRPr/>
          </a:p>
        </p:txBody>
      </p:sp>
      <p:cxnSp>
        <p:nvCxnSpPr>
          <p:cNvPr id="436" name="Google Shape;436;p38"/>
          <p:cNvCxnSpPr/>
          <p:nvPr/>
        </p:nvCxnSpPr>
        <p:spPr>
          <a:xfrm>
            <a:off x="3352800" y="5943600"/>
            <a:ext cx="1981200" cy="0"/>
          </a:xfrm>
          <a:prstGeom prst="straightConnector1">
            <a:avLst/>
          </a:prstGeom>
          <a:noFill/>
          <a:ln w="9525" cap="flat" cmpd="sng">
            <a:solidFill>
              <a:srgbClr val="4A7DBA"/>
            </a:solidFill>
            <a:prstDash val="solid"/>
            <a:round/>
            <a:headEnd type="none" w="sm" len="sm"/>
            <a:tailEnd type="none" w="sm" len="sm"/>
          </a:ln>
        </p:spPr>
      </p:cxnSp>
      <p:sp>
        <p:nvSpPr>
          <p:cNvPr id="437" name="Google Shape;437;p38"/>
          <p:cNvSpPr txBox="1"/>
          <p:nvPr/>
        </p:nvSpPr>
        <p:spPr>
          <a:xfrm>
            <a:off x="5181600" y="4614828"/>
            <a:ext cx="9906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b="1">
                <a:solidFill>
                  <a:schemeClr val="dk1"/>
                </a:solidFill>
                <a:latin typeface="Tahoma"/>
                <a:ea typeface="Tahoma"/>
                <a:cs typeface="Tahoma"/>
                <a:sym typeface="Tahoma"/>
              </a:rPr>
              <a:t>6</a:t>
            </a:r>
            <a:endParaRPr/>
          </a:p>
        </p:txBody>
      </p:sp>
      <p:sp>
        <p:nvSpPr>
          <p:cNvPr id="438" name="Google Shape;438;p38"/>
          <p:cNvSpPr txBox="1"/>
          <p:nvPr/>
        </p:nvSpPr>
        <p:spPr>
          <a:xfrm>
            <a:off x="3951809" y="6022436"/>
            <a:ext cx="9906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Arial"/>
              <a:buNone/>
            </a:pPr>
            <a:r>
              <a:rPr lang="en-US" sz="2400" b="1">
                <a:solidFill>
                  <a:schemeClr val="dk1"/>
                </a:solidFill>
                <a:latin typeface="Tahoma"/>
                <a:ea typeface="Tahoma"/>
                <a:cs typeface="Tahoma"/>
                <a:sym typeface="Tahoma"/>
              </a:rPr>
              <a:t>1</a:t>
            </a:r>
            <a:endParaRPr sz="1100" b="1">
              <a:solidFill>
                <a:schemeClr val="dk1"/>
              </a:solidFill>
              <a:latin typeface="Tahoma"/>
              <a:ea typeface="Tahoma"/>
              <a:cs typeface="Tahoma"/>
              <a:sym typeface="Tahoma"/>
            </a:endParaRPr>
          </a:p>
        </p:txBody>
      </p:sp>
      <p:sp>
        <p:nvSpPr>
          <p:cNvPr id="439" name="Google Shape;439;p38"/>
          <p:cNvSpPr txBox="1"/>
          <p:nvPr/>
        </p:nvSpPr>
        <p:spPr>
          <a:xfrm>
            <a:off x="3820256" y="5498755"/>
            <a:ext cx="99060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600"/>
              <a:buFont typeface="Arial"/>
              <a:buNone/>
            </a:pPr>
            <a:r>
              <a:rPr lang="en-US" sz="1600" b="1">
                <a:solidFill>
                  <a:schemeClr val="dk1"/>
                </a:solidFill>
                <a:latin typeface="Tahoma"/>
                <a:ea typeface="Tahoma"/>
                <a:cs typeface="Tahoma"/>
                <a:sym typeface="Tahoma"/>
              </a:rPr>
              <a:t>+</a:t>
            </a:r>
            <a:endParaRPr sz="2400" b="1">
              <a:solidFill>
                <a:schemeClr val="dk1"/>
              </a:solidFill>
              <a:latin typeface="Tahoma"/>
              <a:ea typeface="Tahoma"/>
              <a:cs typeface="Tahoma"/>
              <a:sym typeface="Tahoma"/>
            </a:endParaRPr>
          </a:p>
        </p:txBody>
      </p:sp>
      <p:cxnSp>
        <p:nvCxnSpPr>
          <p:cNvPr id="440" name="Google Shape;440;p38"/>
          <p:cNvCxnSpPr/>
          <p:nvPr/>
        </p:nvCxnSpPr>
        <p:spPr>
          <a:xfrm flipH="1">
            <a:off x="5321107" y="5181599"/>
            <a:ext cx="217963" cy="317155"/>
          </a:xfrm>
          <a:prstGeom prst="straightConnector1">
            <a:avLst/>
          </a:prstGeom>
          <a:noFill/>
          <a:ln w="9525" cap="flat" cmpd="sng">
            <a:solidFill>
              <a:schemeClr val="dk1"/>
            </a:solidFill>
            <a:prstDash val="solid"/>
            <a:round/>
            <a:headEnd type="none" w="med" len="med"/>
            <a:tailEnd type="triangle" w="med" len="med"/>
          </a:ln>
        </p:spPr>
      </p:cxnSp>
      <p:sp>
        <p:nvSpPr>
          <p:cNvPr id="442" name="Google Shape;442;p38"/>
          <p:cNvSpPr txBox="1"/>
          <p:nvPr/>
        </p:nvSpPr>
        <p:spPr>
          <a:xfrm>
            <a:off x="114300" y="1692291"/>
            <a:ext cx="8915400" cy="307321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Beginning Monday, our campaign will start prosecuting our case in court to ensure election laws are fully upheld and the rightful winner is seated. </a:t>
            </a:r>
            <a:endParaRPr dirty="0"/>
          </a:p>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The American People are entitled to an honest election: counting all legal ballots, and not counting any illegal ballots. </a:t>
            </a:r>
            <a:endParaRPr dirty="0"/>
          </a:p>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(This is the only way to ensure the public has full confidence in our election). </a:t>
            </a:r>
            <a:endParaRPr dirty="0"/>
          </a:p>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The Biden campaign refuses to agree with this basic principle.</a:t>
            </a:r>
            <a:endParaRPr dirty="0"/>
          </a:p>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(The Biden campaign) wants ballots counted even if they are fraudulent, manufactured, or cast by ineligible or deceased voters. </a:t>
            </a:r>
            <a:endParaRPr dirty="0"/>
          </a:p>
          <a:p>
            <a:pPr marL="342900" marR="0" lvl="0" indent="-342900" algn="l" rtl="0">
              <a:lnSpc>
                <a:spcPct val="140000"/>
              </a:lnSpc>
              <a:spcBef>
                <a:spcPts val="0"/>
              </a:spcBef>
              <a:spcAft>
                <a:spcPts val="0"/>
              </a:spcAft>
              <a:buClr>
                <a:srgbClr val="2C2C2C"/>
              </a:buClr>
              <a:buSzPts val="1400"/>
              <a:buFont typeface="Arial"/>
              <a:buAutoNum type="arabicPeriod"/>
            </a:pPr>
            <a:r>
              <a:rPr lang="en-US" sz="1400" b="0" dirty="0">
                <a:solidFill>
                  <a:srgbClr val="2C2C2C"/>
                </a:solidFill>
                <a:latin typeface="Arial"/>
                <a:ea typeface="Arial"/>
                <a:cs typeface="Arial"/>
                <a:sym typeface="Arial"/>
              </a:rPr>
              <a:t>Only a party (Biden’s Democratic Party) engaged in wrongdoing would unlawfully keep observers out of the count room and then fight in court to block their access.</a:t>
            </a:r>
            <a:endParaRPr sz="1400" b="0" dirty="0">
              <a:solidFill>
                <a:schemeClr val="dk1"/>
              </a:solidFill>
              <a:latin typeface="Tahoma"/>
              <a:ea typeface="Tahoma"/>
              <a:cs typeface="Tahoma"/>
              <a:sym typeface="Tahoma"/>
            </a:endParaRPr>
          </a:p>
        </p:txBody>
      </p:sp>
      <p:sp>
        <p:nvSpPr>
          <p:cNvPr id="4" name="Google Shape;424;p37">
            <a:extLst>
              <a:ext uri="{FF2B5EF4-FFF2-40B4-BE49-F238E27FC236}">
                <a16:creationId xmlns:a16="http://schemas.microsoft.com/office/drawing/2014/main" id="{F055C945-7B66-434F-C47C-40FC61C659CC}"/>
              </a:ext>
            </a:extLst>
          </p:cNvPr>
          <p:cNvSpPr txBox="1">
            <a:spLocks/>
          </p:cNvSpPr>
          <p:nvPr/>
        </p:nvSpPr>
        <p:spPr>
          <a:xfrm>
            <a:off x="304800" y="133589"/>
            <a:ext cx="8534400" cy="16190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Arial"/>
                <a:ea typeface="Arial"/>
                <a:cs typeface="Arial"/>
                <a:sym typeface="Arial"/>
              </a:defRPr>
            </a:lvl1pPr>
            <a:lvl2pPr marL="914400" marR="0" lvl="1" indent="-40640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L="1371600" marR="0" lvl="2" indent="-38100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L="1828800" marR="0" lvl="3"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L="2286000" marR="0" lvl="4"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pPr marL="609600" indent="-609600" algn="just">
              <a:lnSpc>
                <a:spcPct val="120000"/>
              </a:lnSpc>
              <a:spcBef>
                <a:spcPts val="0"/>
              </a:spcBef>
              <a:buClr>
                <a:schemeClr val="dk1"/>
              </a:buClr>
              <a:buSzPts val="2800"/>
            </a:pPr>
            <a:r>
              <a:rPr lang="en-US" sz="2000" b="1">
                <a:solidFill>
                  <a:schemeClr val="dk1"/>
                </a:solidFill>
              </a:rPr>
              <a:t>Task: Number the statements, clarify the references and diagram the following argument: </a:t>
            </a:r>
            <a:endParaRPr lang="en-US" sz="2400"/>
          </a:p>
          <a:p>
            <a:pPr marL="0" indent="0">
              <a:lnSpc>
                <a:spcPct val="150000"/>
              </a:lnSpc>
              <a:spcBef>
                <a:spcPts val="360"/>
              </a:spcBef>
              <a:buClr>
                <a:srgbClr val="2C2C2C"/>
              </a:buClr>
              <a:buSzPts val="1800"/>
            </a:pPr>
            <a:r>
              <a:rPr lang="en-US" sz="1800" i="1">
                <a:solidFill>
                  <a:srgbClr val="2C2C2C"/>
                </a:solidFill>
              </a:rPr>
              <a:t>President Donald Trump on the election result (November 8, 2020)</a:t>
            </a:r>
            <a:endParaRPr lang="en-US" sz="2400" i="1">
              <a:solidFill>
                <a:srgbClr val="2C2C2C"/>
              </a:solidFill>
            </a:endParaRPr>
          </a:p>
          <a:p>
            <a:pPr marL="0" indent="0" algn="just">
              <a:spcBef>
                <a:spcPts val="560"/>
              </a:spcBef>
              <a:buSzPts val="2800"/>
              <a:buFont typeface="Noto Sans Symbols"/>
              <a:buNone/>
            </a:pPr>
            <a:endParaRPr lang="en-US" sz="2800" dirty="0">
              <a:solidFill>
                <a:schemeClr val="dk1"/>
              </a:solidFill>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7632-F258-9C47-E22A-76F176047CFC}"/>
              </a:ext>
            </a:extLst>
          </p:cNvPr>
          <p:cNvSpPr>
            <a:spLocks noGrp="1"/>
          </p:cNvSpPr>
          <p:nvPr>
            <p:ph type="ctrTitle"/>
          </p:nvPr>
        </p:nvSpPr>
        <p:spPr/>
        <p:txBody>
          <a:bodyPr/>
          <a:lstStyle/>
          <a:p>
            <a:endParaRPr lang="en-US"/>
          </a:p>
        </p:txBody>
      </p:sp>
      <p:pic>
        <p:nvPicPr>
          <p:cNvPr id="4" name="Picture 3">
            <a:extLst>
              <a:ext uri="{FF2B5EF4-FFF2-40B4-BE49-F238E27FC236}">
                <a16:creationId xmlns:a16="http://schemas.microsoft.com/office/drawing/2014/main" id="{AF27710D-5340-1EDD-9C72-54ABC7072969}"/>
              </a:ext>
            </a:extLst>
          </p:cNvPr>
          <p:cNvPicPr>
            <a:picLocks noChangeAspect="1"/>
          </p:cNvPicPr>
          <p:nvPr/>
        </p:nvPicPr>
        <p:blipFill>
          <a:blip r:embed="rId3"/>
          <a:stretch>
            <a:fillRect/>
          </a:stretch>
        </p:blipFill>
        <p:spPr>
          <a:xfrm>
            <a:off x="0" y="1120140"/>
            <a:ext cx="9144000" cy="4617720"/>
          </a:xfrm>
          <a:prstGeom prst="rect">
            <a:avLst/>
          </a:prstGeom>
        </p:spPr>
      </p:pic>
      <p:sp>
        <p:nvSpPr>
          <p:cNvPr id="3" name="Google Shape;424;p37">
            <a:extLst>
              <a:ext uri="{FF2B5EF4-FFF2-40B4-BE49-F238E27FC236}">
                <a16:creationId xmlns:a16="http://schemas.microsoft.com/office/drawing/2014/main" id="{2EDFD881-68F5-00B6-E7EE-99671CF622A0}"/>
              </a:ext>
            </a:extLst>
          </p:cNvPr>
          <p:cNvSpPr txBox="1">
            <a:spLocks noGrp="1"/>
          </p:cNvSpPr>
          <p:nvPr>
            <p:ph type="subTitle" idx="1"/>
          </p:nvPr>
        </p:nvSpPr>
        <p:spPr>
          <a:xfrm>
            <a:off x="220824" y="385515"/>
            <a:ext cx="8534400" cy="631521"/>
          </a:xfrm>
          <a:prstGeom prst="rect">
            <a:avLst/>
          </a:prstGeom>
          <a:noFill/>
          <a:ln>
            <a:noFill/>
          </a:ln>
        </p:spPr>
        <p:txBody>
          <a:bodyPr spcFirstLastPara="1" wrap="square" lIns="91425" tIns="45700" rIns="91425" bIns="45700" anchor="t" anchorCtr="0">
            <a:noAutofit/>
          </a:bodyPr>
          <a:lstStyle/>
          <a:p>
            <a:pPr marL="609600" lvl="0" indent="-609600" algn="just" rtl="0">
              <a:lnSpc>
                <a:spcPct val="120000"/>
              </a:lnSpc>
              <a:spcBef>
                <a:spcPts val="0"/>
              </a:spcBef>
              <a:spcAft>
                <a:spcPts val="0"/>
              </a:spcAft>
              <a:buClr>
                <a:schemeClr val="dk1"/>
              </a:buClr>
              <a:buSzPts val="2800"/>
              <a:buFont typeface="Arial"/>
              <a:buNone/>
            </a:pPr>
            <a:r>
              <a:rPr lang="vi-VN" sz="2000" b="1" dirty="0">
                <a:solidFill>
                  <a:schemeClr val="dk1"/>
                </a:solidFill>
              </a:rPr>
              <a:t>Task: </a:t>
            </a:r>
            <a:r>
              <a:rPr lang="en-US" sz="2000" b="1" dirty="0">
                <a:solidFill>
                  <a:schemeClr val="dk1"/>
                </a:solidFill>
              </a:rPr>
              <a:t>Number the statements, and diagram </a:t>
            </a:r>
            <a:r>
              <a:rPr lang="vi-VN" sz="2000" b="1" dirty="0">
                <a:solidFill>
                  <a:schemeClr val="dk1"/>
                </a:solidFill>
              </a:rPr>
              <a:t>CHATGPT’s </a:t>
            </a:r>
            <a:r>
              <a:rPr lang="en-US" sz="2000" b="1" dirty="0">
                <a:solidFill>
                  <a:schemeClr val="dk1"/>
                </a:solidFill>
              </a:rPr>
              <a:t>argument: </a:t>
            </a:r>
            <a:endParaRPr sz="2400" dirty="0"/>
          </a:p>
          <a:p>
            <a:pPr marL="0" lvl="0" indent="0" algn="just" rtl="0">
              <a:spcBef>
                <a:spcPts val="560"/>
              </a:spcBef>
              <a:spcAft>
                <a:spcPts val="0"/>
              </a:spcAft>
              <a:buClr>
                <a:srgbClr val="888888"/>
              </a:buClr>
              <a:buSzPts val="2800"/>
              <a:buFont typeface="Noto Sans Symbols"/>
              <a:buNone/>
            </a:pPr>
            <a:endParaRPr sz="2800" dirty="0">
              <a:solidFill>
                <a:schemeClr val="dk1"/>
              </a:solidFill>
            </a:endParaRPr>
          </a:p>
        </p:txBody>
      </p:sp>
    </p:spTree>
    <p:extLst>
      <p:ext uri="{BB962C8B-B14F-4D97-AF65-F5344CB8AC3E}">
        <p14:creationId xmlns:p14="http://schemas.microsoft.com/office/powerpoint/2010/main" val="3575828225"/>
      </p:ext>
    </p:extLst>
  </p:cSld>
  <p:clrMapOvr>
    <a:masterClrMapping/>
  </p:clrMapOvr>
  <p:transition spd="med">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9"/>
          <p:cNvSpPr txBox="1">
            <a:spLocks noGrp="1"/>
          </p:cNvSpPr>
          <p:nvPr>
            <p:ph type="ctrTitle"/>
          </p:nvPr>
        </p:nvSpPr>
        <p:spPr>
          <a:xfrm>
            <a:off x="685800" y="838200"/>
            <a:ext cx="7772400" cy="1447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ahoma"/>
                <a:ea typeface="Tahoma"/>
                <a:cs typeface="Tahoma"/>
                <a:sym typeface="Tahoma"/>
              </a:rPr>
              <a:t>Part 2</a:t>
            </a:r>
            <a:endParaRPr/>
          </a:p>
        </p:txBody>
      </p:sp>
      <p:sp>
        <p:nvSpPr>
          <p:cNvPr id="448" name="Google Shape;448;p39"/>
          <p:cNvSpPr txBox="1">
            <a:spLocks noGrp="1"/>
          </p:cNvSpPr>
          <p:nvPr>
            <p:ph type="subTitle" idx="1"/>
          </p:nvPr>
        </p:nvSpPr>
        <p:spPr>
          <a:xfrm>
            <a:off x="304800" y="2514600"/>
            <a:ext cx="8305800" cy="242411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200"/>
              <a:buFont typeface="Noto Sans Symbols"/>
              <a:buNone/>
            </a:pPr>
            <a:r>
              <a:rPr lang="en-US" b="1">
                <a:solidFill>
                  <a:schemeClr val="dk1"/>
                </a:solidFill>
                <a:latin typeface="Tahoma"/>
                <a:ea typeface="Tahoma"/>
                <a:cs typeface="Tahoma"/>
                <a:sym typeface="Tahoma"/>
              </a:rPr>
              <a:t>Summarizing extended arguments</a:t>
            </a:r>
            <a:endParaRPr/>
          </a:p>
          <a:p>
            <a:pPr marL="0" lvl="0" indent="0" algn="ctr" rtl="0">
              <a:spcBef>
                <a:spcPts val="800"/>
              </a:spcBef>
              <a:spcAft>
                <a:spcPts val="0"/>
              </a:spcAft>
              <a:buClr>
                <a:srgbClr val="888888"/>
              </a:buClr>
              <a:buSzPts val="4000"/>
              <a:buFont typeface="Noto Sans Symbols"/>
              <a:buNone/>
            </a:pPr>
            <a:endParaRPr sz="4000" b="1">
              <a:solidFill>
                <a:schemeClr val="dk1"/>
              </a:solidFill>
              <a:latin typeface="Tahoma"/>
              <a:ea typeface="Tahoma"/>
              <a:cs typeface="Tahoma"/>
              <a:sym typeface="Tahoma"/>
            </a:endParaRPr>
          </a:p>
        </p:txBody>
      </p:sp>
    </p:spTree>
  </p:cSld>
  <p:clrMapOvr>
    <a:masterClrMapping/>
  </p:clrMapOvr>
  <p:transition spd="med">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0"/>
          <p:cNvSpPr txBox="1">
            <a:spLocks noGrp="1"/>
          </p:cNvSpPr>
          <p:nvPr>
            <p:ph type="subTitle" idx="1"/>
          </p:nvPr>
        </p:nvSpPr>
        <p:spPr>
          <a:xfrm>
            <a:off x="419100" y="228600"/>
            <a:ext cx="8305800" cy="609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800"/>
              <a:buFont typeface="Noto Sans Symbols"/>
              <a:buNone/>
            </a:pPr>
            <a:r>
              <a:rPr lang="en-US" sz="2800" b="1">
                <a:solidFill>
                  <a:schemeClr val="dk1"/>
                </a:solidFill>
                <a:latin typeface="Tahoma"/>
                <a:ea typeface="Tahoma"/>
                <a:cs typeface="Tahoma"/>
                <a:sym typeface="Tahoma"/>
              </a:rPr>
              <a:t>What does an extended argument look like?</a:t>
            </a:r>
            <a:endParaRPr/>
          </a:p>
          <a:p>
            <a:pPr marL="0" lvl="0" indent="0" algn="ctr" rtl="0">
              <a:spcBef>
                <a:spcPts val="800"/>
              </a:spcBef>
              <a:spcAft>
                <a:spcPts val="0"/>
              </a:spcAft>
              <a:buClr>
                <a:srgbClr val="888888"/>
              </a:buClr>
              <a:buSzPts val="4000"/>
              <a:buFont typeface="Noto Sans Symbols"/>
              <a:buNone/>
            </a:pPr>
            <a:endParaRPr sz="4000" b="1">
              <a:solidFill>
                <a:schemeClr val="dk1"/>
              </a:solidFill>
              <a:latin typeface="Tahoma"/>
              <a:ea typeface="Tahoma"/>
              <a:cs typeface="Tahoma"/>
              <a:sym typeface="Tahoma"/>
            </a:endParaRPr>
          </a:p>
        </p:txBody>
      </p:sp>
      <p:sp>
        <p:nvSpPr>
          <p:cNvPr id="454" name="Google Shape;454;p40"/>
          <p:cNvSpPr txBox="1"/>
          <p:nvPr/>
        </p:nvSpPr>
        <p:spPr>
          <a:xfrm>
            <a:off x="381000" y="1066800"/>
            <a:ext cx="8382000" cy="2743200"/>
          </a:xfrm>
          <a:prstGeom prst="rect">
            <a:avLst/>
          </a:prstGeom>
          <a:noFill/>
          <a:ln>
            <a:noFill/>
          </a:ln>
        </p:spPr>
        <p:txBody>
          <a:bodyPr spcFirstLastPara="1" wrap="square" lIns="91425" tIns="45700" rIns="91425" bIns="45700" anchor="t" anchorCtr="0">
            <a:noAutofit/>
          </a:bodyPr>
          <a:lstStyle/>
          <a:p>
            <a:pPr marL="0" marR="0" lvl="0" indent="0" algn="just" rtl="0">
              <a:lnSpc>
                <a:spcPct val="130000"/>
              </a:lnSpc>
              <a:spcBef>
                <a:spcPts val="0"/>
              </a:spcBef>
              <a:spcAft>
                <a:spcPts val="0"/>
              </a:spcAft>
              <a:buClr>
                <a:schemeClr val="dk1"/>
              </a:buClr>
              <a:buSzPts val="1800"/>
              <a:buFont typeface="Noto Sans Symbols"/>
              <a:buNone/>
            </a:pPr>
            <a:r>
              <a:rPr lang="en-US" sz="1800" b="0" i="1">
                <a:solidFill>
                  <a:schemeClr val="dk1"/>
                </a:solidFill>
                <a:latin typeface="Tahoma"/>
                <a:ea typeface="Tahoma"/>
                <a:cs typeface="Tahoma"/>
                <a:sym typeface="Tahoma"/>
              </a:rPr>
              <a:t>Professor Jack W. Meiland, offering advice to college students:</a:t>
            </a:r>
            <a:endParaRPr/>
          </a:p>
          <a:p>
            <a:pPr marL="0" marR="0" lvl="0" indent="0" algn="just" rtl="0">
              <a:lnSpc>
                <a:spcPct val="150000"/>
              </a:lnSpc>
              <a:spcBef>
                <a:spcPts val="480"/>
              </a:spcBef>
              <a:spcAft>
                <a:spcPts val="0"/>
              </a:spcAft>
              <a:buClr>
                <a:schemeClr val="dk1"/>
              </a:buClr>
              <a:buSzPts val="2400"/>
              <a:buFont typeface="Noto Sans Symbols"/>
              <a:buNone/>
            </a:pPr>
            <a:r>
              <a:rPr lang="en-US" sz="2400" b="0">
                <a:solidFill>
                  <a:schemeClr val="dk1"/>
                </a:solidFill>
                <a:latin typeface="Tahoma"/>
                <a:ea typeface="Tahoma"/>
                <a:cs typeface="Tahoma"/>
                <a:sym typeface="Tahoma"/>
              </a:rPr>
              <a:t>There is one question which you should not  ask, nor feel any temptation to ask, your instructor. That question is: “Will this be on the exam?” This question infuriates many instructors, and rightly so. For this question indicates that your main interest is in getting through the course with a good grade rather than in learning what the instructor has to teach. It is insulting to the teacher who has worked hard to put you in a position to appreciate the material - its intrinsic interest, its subtlety, its complexity.  </a:t>
            </a:r>
            <a:endParaRPr sz="3200" b="0">
              <a:solidFill>
                <a:schemeClr val="dk1"/>
              </a:solidFill>
              <a:latin typeface="Tahoma"/>
              <a:ea typeface="Tahoma"/>
              <a:cs typeface="Tahoma"/>
              <a:sym typeface="Tahoma"/>
            </a:endParaRPr>
          </a:p>
        </p:txBody>
      </p:sp>
    </p:spTree>
  </p:cSld>
  <p:clrMapOvr>
    <a:masterClrMapping/>
  </p:clrMapOvr>
  <p:transition spd="med">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1"/>
          <p:cNvSpPr txBox="1">
            <a:spLocks noGrp="1"/>
          </p:cNvSpPr>
          <p:nvPr>
            <p:ph type="ctrTitle"/>
          </p:nvPr>
        </p:nvSpPr>
        <p:spPr>
          <a:xfrm>
            <a:off x="533400" y="28575"/>
            <a:ext cx="8153400" cy="89217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latin typeface="Tahoma"/>
                <a:ea typeface="Tahoma"/>
                <a:cs typeface="Tahoma"/>
                <a:sym typeface="Tahoma"/>
              </a:rPr>
              <a:t>Argument standardization</a:t>
            </a:r>
            <a:endParaRPr/>
          </a:p>
        </p:txBody>
      </p:sp>
      <p:sp>
        <p:nvSpPr>
          <p:cNvPr id="460" name="Google Shape;460;p41"/>
          <p:cNvSpPr txBox="1">
            <a:spLocks noGrp="1"/>
          </p:cNvSpPr>
          <p:nvPr>
            <p:ph type="subTitle" idx="1"/>
          </p:nvPr>
        </p:nvSpPr>
        <p:spPr>
          <a:xfrm>
            <a:off x="381000" y="1066800"/>
            <a:ext cx="8610600" cy="52578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400"/>
              <a:buNone/>
            </a:pPr>
            <a:r>
              <a:rPr lang="en-US" sz="2400" b="1">
                <a:solidFill>
                  <a:schemeClr val="dk1"/>
                </a:solidFill>
                <a:latin typeface="Tahoma"/>
                <a:ea typeface="Tahoma"/>
                <a:cs typeface="Tahoma"/>
                <a:sym typeface="Tahoma"/>
              </a:rPr>
              <a:t>Purpose</a:t>
            </a:r>
            <a:r>
              <a:rPr lang="en-US" sz="2400">
                <a:solidFill>
                  <a:schemeClr val="dk1"/>
                </a:solidFill>
                <a:latin typeface="Tahoma"/>
                <a:ea typeface="Tahoma"/>
                <a:cs typeface="Tahoma"/>
                <a:sym typeface="Tahoma"/>
              </a:rPr>
              <a:t>: to provide a </a:t>
            </a:r>
            <a:r>
              <a:rPr lang="en-US" sz="2400">
                <a:solidFill>
                  <a:schemeClr val="accent2"/>
                </a:solidFill>
                <a:latin typeface="Tahoma"/>
                <a:ea typeface="Tahoma"/>
                <a:cs typeface="Tahoma"/>
                <a:sym typeface="Tahoma"/>
              </a:rPr>
              <a:t>summary</a:t>
            </a:r>
            <a:r>
              <a:rPr lang="en-US" sz="2400">
                <a:latin typeface="Tahoma"/>
                <a:ea typeface="Tahoma"/>
                <a:cs typeface="Tahoma"/>
                <a:sym typeface="Tahoma"/>
              </a:rPr>
              <a:t> </a:t>
            </a:r>
            <a:r>
              <a:rPr lang="en-US" sz="2400">
                <a:solidFill>
                  <a:schemeClr val="dk1"/>
                </a:solidFill>
                <a:latin typeface="Tahoma"/>
                <a:ea typeface="Tahoma"/>
                <a:cs typeface="Tahoma"/>
                <a:sym typeface="Tahoma"/>
              </a:rPr>
              <a:t>of the argument that accurately restates the main points.</a:t>
            </a:r>
            <a:endParaRPr/>
          </a:p>
          <a:p>
            <a:pPr marL="0" lvl="0" indent="0" algn="l" rtl="0">
              <a:lnSpc>
                <a:spcPct val="150000"/>
              </a:lnSpc>
              <a:spcBef>
                <a:spcPts val="480"/>
              </a:spcBef>
              <a:spcAft>
                <a:spcPts val="0"/>
              </a:spcAft>
              <a:buClr>
                <a:schemeClr val="accent2"/>
              </a:buClr>
              <a:buSzPts val="2400"/>
              <a:buNone/>
            </a:pPr>
            <a:r>
              <a:rPr lang="en-US" sz="2400">
                <a:solidFill>
                  <a:schemeClr val="accent2"/>
                </a:solidFill>
                <a:latin typeface="Tahoma"/>
                <a:ea typeface="Tahoma"/>
                <a:cs typeface="Tahoma"/>
                <a:sym typeface="Tahoma"/>
              </a:rPr>
              <a:t>Argument standardization</a:t>
            </a:r>
            <a:r>
              <a:rPr lang="en-US" sz="2400">
                <a:latin typeface="Tahoma"/>
                <a:ea typeface="Tahoma"/>
                <a:cs typeface="Tahoma"/>
                <a:sym typeface="Tahoma"/>
              </a:rPr>
              <a:t> </a:t>
            </a:r>
            <a:r>
              <a:rPr lang="en-US" sz="2400">
                <a:solidFill>
                  <a:schemeClr val="dk1"/>
                </a:solidFill>
                <a:latin typeface="Tahoma"/>
                <a:ea typeface="Tahoma"/>
                <a:cs typeface="Tahoma"/>
                <a:sym typeface="Tahoma"/>
              </a:rPr>
              <a:t>= a method for summarizing extended arguments.</a:t>
            </a:r>
            <a:endParaRPr/>
          </a:p>
          <a:p>
            <a:pPr marL="0" lvl="0" indent="0" algn="l" rtl="0">
              <a:lnSpc>
                <a:spcPct val="150000"/>
              </a:lnSpc>
              <a:spcBef>
                <a:spcPts val="480"/>
              </a:spcBef>
              <a:spcAft>
                <a:spcPts val="0"/>
              </a:spcAft>
              <a:buClr>
                <a:schemeClr val="accent2"/>
              </a:buClr>
              <a:buSzPts val="2400"/>
              <a:buNone/>
            </a:pPr>
            <a:r>
              <a:rPr lang="en-US" sz="2400">
                <a:solidFill>
                  <a:schemeClr val="accent2"/>
                </a:solidFill>
                <a:latin typeface="Tahoma"/>
                <a:ea typeface="Tahoma"/>
                <a:cs typeface="Tahoma"/>
                <a:sym typeface="Tahoma"/>
              </a:rPr>
              <a:t>Two important skills </a:t>
            </a:r>
            <a:r>
              <a:rPr lang="en-US" sz="2400">
                <a:solidFill>
                  <a:schemeClr val="dk1"/>
                </a:solidFill>
                <a:latin typeface="Tahoma"/>
                <a:ea typeface="Tahoma"/>
                <a:cs typeface="Tahoma"/>
                <a:sym typeface="Tahoma"/>
              </a:rPr>
              <a:t>of argument analysis: </a:t>
            </a:r>
            <a:endParaRPr/>
          </a:p>
          <a:p>
            <a:pPr marL="0" lvl="0" indent="0" algn="l" rtl="0">
              <a:lnSpc>
                <a:spcPct val="150000"/>
              </a:lnSpc>
              <a:spcBef>
                <a:spcPts val="400"/>
              </a:spcBef>
              <a:spcAft>
                <a:spcPts val="0"/>
              </a:spcAft>
              <a:buClr>
                <a:schemeClr val="dk1"/>
              </a:buClr>
              <a:buSzPts val="2000"/>
              <a:buNone/>
            </a:pPr>
            <a:r>
              <a:rPr lang="en-US" sz="2000" b="1">
                <a:solidFill>
                  <a:schemeClr val="dk1"/>
                </a:solidFill>
                <a:latin typeface="Tahoma"/>
                <a:ea typeface="Tahoma"/>
                <a:cs typeface="Tahoma"/>
                <a:sym typeface="Tahoma"/>
              </a:rPr>
              <a:t>1.  Paraphrasing</a:t>
            </a:r>
            <a:endParaRPr/>
          </a:p>
          <a:p>
            <a:pPr marL="0" lvl="0" indent="0" algn="l" rtl="0">
              <a:lnSpc>
                <a:spcPct val="150000"/>
              </a:lnSpc>
              <a:spcBef>
                <a:spcPts val="400"/>
              </a:spcBef>
              <a:spcAft>
                <a:spcPts val="0"/>
              </a:spcAft>
              <a:buClr>
                <a:schemeClr val="dk1"/>
              </a:buClr>
              <a:buSzPts val="2000"/>
              <a:buNone/>
            </a:pPr>
            <a:r>
              <a:rPr lang="en-US" sz="2000" b="1">
                <a:solidFill>
                  <a:schemeClr val="dk1"/>
                </a:solidFill>
                <a:latin typeface="Tahoma"/>
                <a:ea typeface="Tahoma"/>
                <a:cs typeface="Tahoma"/>
                <a:sym typeface="Tahoma"/>
              </a:rPr>
              <a:t>2.  Finding missing premises and conclusions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2"/>
          <p:cNvPicPr preferRelativeResize="0"/>
          <p:nvPr/>
        </p:nvPicPr>
        <p:blipFill rotWithShape="1">
          <a:blip r:embed="rId3">
            <a:alphaModFix/>
          </a:blip>
          <a:srcRect/>
          <a:stretch/>
        </p:blipFill>
        <p:spPr>
          <a:xfrm>
            <a:off x="4773430" y="4419512"/>
            <a:ext cx="1653541" cy="1033463"/>
          </a:xfrm>
          <a:prstGeom prst="rect">
            <a:avLst/>
          </a:prstGeom>
          <a:noFill/>
          <a:ln>
            <a:noFill/>
          </a:ln>
        </p:spPr>
      </p:pic>
      <p:pic>
        <p:nvPicPr>
          <p:cNvPr id="467" name="Google Shape;467;p42"/>
          <p:cNvPicPr preferRelativeResize="0"/>
          <p:nvPr/>
        </p:nvPicPr>
        <p:blipFill rotWithShape="1">
          <a:blip r:embed="rId4">
            <a:alphaModFix/>
          </a:blip>
          <a:srcRect/>
          <a:stretch/>
        </p:blipFill>
        <p:spPr>
          <a:xfrm>
            <a:off x="2767497" y="1606761"/>
            <a:ext cx="1524000" cy="1544213"/>
          </a:xfrm>
          <a:prstGeom prst="rect">
            <a:avLst/>
          </a:prstGeom>
          <a:noFill/>
          <a:ln>
            <a:noFill/>
          </a:ln>
        </p:spPr>
      </p:pic>
      <p:sp>
        <p:nvSpPr>
          <p:cNvPr id="468" name="Google Shape;468;p42"/>
          <p:cNvSpPr txBox="1">
            <a:spLocks noGrp="1"/>
          </p:cNvSpPr>
          <p:nvPr>
            <p:ph type="ctrTitle"/>
          </p:nvPr>
        </p:nvSpPr>
        <p:spPr>
          <a:xfrm>
            <a:off x="304800" y="228600"/>
            <a:ext cx="8839200" cy="52546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800" b="1">
                <a:latin typeface="Tahoma"/>
                <a:ea typeface="Tahoma"/>
                <a:cs typeface="Tahoma"/>
                <a:sym typeface="Tahoma"/>
              </a:rPr>
              <a:t>Characteristics of a good paraphrase</a:t>
            </a:r>
            <a:endParaRPr/>
          </a:p>
        </p:txBody>
      </p:sp>
      <p:pic>
        <p:nvPicPr>
          <p:cNvPr id="469" name="Google Shape;469;p42" descr="simplicity"/>
          <p:cNvPicPr preferRelativeResize="0"/>
          <p:nvPr/>
        </p:nvPicPr>
        <p:blipFill rotWithShape="1">
          <a:blip r:embed="rId5">
            <a:alphaModFix/>
          </a:blip>
          <a:srcRect/>
          <a:stretch/>
        </p:blipFill>
        <p:spPr>
          <a:xfrm>
            <a:off x="2590800" y="4116018"/>
            <a:ext cx="1600200" cy="1566863"/>
          </a:xfrm>
          <a:prstGeom prst="rect">
            <a:avLst/>
          </a:prstGeom>
          <a:noFill/>
          <a:ln>
            <a:noFill/>
          </a:ln>
        </p:spPr>
      </p:pic>
      <p:pic>
        <p:nvPicPr>
          <p:cNvPr id="470" name="Google Shape;470;p42" descr="Clarity"/>
          <p:cNvPicPr preferRelativeResize="0"/>
          <p:nvPr/>
        </p:nvPicPr>
        <p:blipFill rotWithShape="1">
          <a:blip r:embed="rId6">
            <a:alphaModFix/>
          </a:blip>
          <a:srcRect/>
          <a:stretch/>
        </p:blipFill>
        <p:spPr>
          <a:xfrm>
            <a:off x="4905555" y="1709737"/>
            <a:ext cx="1301654" cy="1338263"/>
          </a:xfrm>
          <a:prstGeom prst="rect">
            <a:avLst/>
          </a:prstGeom>
          <a:noFill/>
          <a:ln>
            <a:noFill/>
          </a:ln>
        </p:spPr>
      </p:pic>
      <p:sp>
        <p:nvSpPr>
          <p:cNvPr id="471" name="Google Shape;471;p42"/>
          <p:cNvSpPr/>
          <p:nvPr/>
        </p:nvSpPr>
        <p:spPr>
          <a:xfrm>
            <a:off x="7010400" y="1898606"/>
            <a:ext cx="2133600" cy="819150"/>
          </a:xfrm>
          <a:prstGeom prst="cloudCallout">
            <a:avLst>
              <a:gd name="adj1" fmla="val -82290"/>
              <a:gd name="adj2" fmla="val -87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400"/>
              <a:buFont typeface="Arial"/>
              <a:buNone/>
            </a:pPr>
            <a:r>
              <a:rPr lang="en-US" sz="2400" b="1">
                <a:solidFill>
                  <a:schemeClr val="lt1"/>
                </a:solidFill>
                <a:latin typeface="Garamond"/>
                <a:ea typeface="Garamond"/>
                <a:cs typeface="Garamond"/>
                <a:sym typeface="Garamond"/>
              </a:rPr>
              <a:t>clear</a:t>
            </a:r>
            <a:endParaRPr/>
          </a:p>
        </p:txBody>
      </p:sp>
      <p:sp>
        <p:nvSpPr>
          <p:cNvPr id="472" name="Google Shape;472;p42"/>
          <p:cNvSpPr/>
          <p:nvPr/>
        </p:nvSpPr>
        <p:spPr>
          <a:xfrm>
            <a:off x="33068" y="5329149"/>
            <a:ext cx="2362199" cy="942976"/>
          </a:xfrm>
          <a:prstGeom prst="cloudCallout">
            <a:avLst>
              <a:gd name="adj1" fmla="val 72240"/>
              <a:gd name="adj2" fmla="val -49192"/>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800"/>
              <a:buFont typeface="Arial"/>
              <a:buNone/>
            </a:pPr>
            <a:r>
              <a:rPr lang="en-US" sz="2800" b="1">
                <a:solidFill>
                  <a:schemeClr val="lt1"/>
                </a:solidFill>
                <a:latin typeface="Garamond"/>
                <a:ea typeface="Garamond"/>
                <a:cs typeface="Garamond"/>
                <a:sym typeface="Garamond"/>
              </a:rPr>
              <a:t>concise</a:t>
            </a:r>
            <a:endParaRPr/>
          </a:p>
        </p:txBody>
      </p:sp>
      <p:sp>
        <p:nvSpPr>
          <p:cNvPr id="473" name="Google Shape;473;p42"/>
          <p:cNvSpPr/>
          <p:nvPr/>
        </p:nvSpPr>
        <p:spPr>
          <a:xfrm>
            <a:off x="0" y="1981199"/>
            <a:ext cx="2153439" cy="942976"/>
          </a:xfrm>
          <a:prstGeom prst="cloudCallout">
            <a:avLst>
              <a:gd name="adj1" fmla="val 71875"/>
              <a:gd name="adj2" fmla="val -20833"/>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400"/>
              <a:buFont typeface="Arial"/>
              <a:buNone/>
            </a:pPr>
            <a:r>
              <a:rPr lang="en-US" sz="2400" b="1">
                <a:solidFill>
                  <a:schemeClr val="lt1"/>
                </a:solidFill>
                <a:latin typeface="Garamond"/>
                <a:ea typeface="Garamond"/>
                <a:cs typeface="Garamond"/>
                <a:sym typeface="Garamond"/>
              </a:rPr>
              <a:t>accurate</a:t>
            </a:r>
            <a:endParaRPr/>
          </a:p>
        </p:txBody>
      </p:sp>
      <p:sp>
        <p:nvSpPr>
          <p:cNvPr id="474" name="Google Shape;474;p42"/>
          <p:cNvSpPr/>
          <p:nvPr/>
        </p:nvSpPr>
        <p:spPr>
          <a:xfrm>
            <a:off x="6724582" y="5452975"/>
            <a:ext cx="2362200" cy="819150"/>
          </a:xfrm>
          <a:prstGeom prst="cloudCallout">
            <a:avLst>
              <a:gd name="adj1" fmla="val -51279"/>
              <a:gd name="adj2" fmla="val -97945"/>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400"/>
              <a:buFont typeface="Arial"/>
              <a:buNone/>
            </a:pPr>
            <a:r>
              <a:rPr lang="en-US" sz="2400" b="1">
                <a:solidFill>
                  <a:schemeClr val="lt1"/>
                </a:solidFill>
                <a:latin typeface="Garamond"/>
                <a:ea typeface="Garamond"/>
                <a:cs typeface="Garamond"/>
                <a:sym typeface="Garamond"/>
              </a:rPr>
              <a:t>charitable</a:t>
            </a:r>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500"/>
                                        <p:tgtEl>
                                          <p:spTgt spid="4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1"/>
                                        </p:tgtEl>
                                        <p:attrNameLst>
                                          <p:attrName>style.visibility</p:attrName>
                                        </p:attrNameLst>
                                      </p:cBhvr>
                                      <p:to>
                                        <p:strVal val="visible"/>
                                      </p:to>
                                    </p:set>
                                    <p:animEffect transition="in" filter="fade">
                                      <p:cBhvr>
                                        <p:cTn id="12" dur="500"/>
                                        <p:tgtEl>
                                          <p:spTgt spid="4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2"/>
                                        </p:tgtEl>
                                        <p:attrNameLst>
                                          <p:attrName>style.visibility</p:attrName>
                                        </p:attrNameLst>
                                      </p:cBhvr>
                                      <p:to>
                                        <p:strVal val="visible"/>
                                      </p:to>
                                    </p:set>
                                    <p:animEffect transition="in" filter="fade">
                                      <p:cBhvr>
                                        <p:cTn id="17" dur="500"/>
                                        <p:tgtEl>
                                          <p:spTgt spid="4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4"/>
                                        </p:tgtEl>
                                        <p:attrNameLst>
                                          <p:attrName>style.visibility</p:attrName>
                                        </p:attrNameLst>
                                      </p:cBhvr>
                                      <p:to>
                                        <p:strVal val="visible"/>
                                      </p:to>
                                    </p:set>
                                    <p:animEffect transition="in" filter="fade">
                                      <p:cBhvr>
                                        <p:cTn id="22" dur="5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1: </a:t>
            </a:r>
            <a:endParaRPr/>
          </a:p>
        </p:txBody>
      </p:sp>
      <p:sp>
        <p:nvSpPr>
          <p:cNvPr id="100" name="Google Shape;100;p2"/>
          <p:cNvSpPr txBox="1"/>
          <p:nvPr/>
        </p:nvSpPr>
        <p:spPr>
          <a:xfrm>
            <a:off x="152401" y="6000545"/>
            <a:ext cx="83439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rgbClr val="0070C0"/>
                </a:solidFill>
                <a:latin typeface="Arial"/>
                <a:ea typeface="Arial"/>
                <a:cs typeface="Arial"/>
                <a:sym typeface="Arial"/>
              </a:rPr>
              <a:t>Source:https://fallacies.escepticos.es/index.php/falacia-de-la-pendiente-resbaladiza/ </a:t>
            </a:r>
            <a:endParaRPr/>
          </a:p>
        </p:txBody>
      </p:sp>
      <p:sp>
        <p:nvSpPr>
          <p:cNvPr id="101" name="Google Shape;101;p2"/>
          <p:cNvSpPr txBox="1">
            <a:spLocks noGrp="1"/>
          </p:cNvSpPr>
          <p:nvPr>
            <p:ph type="title"/>
          </p:nvPr>
        </p:nvSpPr>
        <p:spPr>
          <a:xfrm>
            <a:off x="762000" y="80006"/>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Fallacy of insufficient evidence</a:t>
            </a:r>
            <a:endParaRPr>
              <a:solidFill>
                <a:srgbClr val="C00000"/>
              </a:solidFill>
            </a:endParaRPr>
          </a:p>
        </p:txBody>
      </p:sp>
      <p:sp>
        <p:nvSpPr>
          <p:cNvPr id="102" name="Google Shape;102;p2"/>
          <p:cNvSpPr txBox="1"/>
          <p:nvPr/>
        </p:nvSpPr>
        <p:spPr>
          <a:xfrm>
            <a:off x="361950" y="5654044"/>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u="none">
                <a:solidFill>
                  <a:srgbClr val="0070C0"/>
                </a:solidFill>
                <a:latin typeface="Arial"/>
                <a:ea typeface="Arial"/>
                <a:cs typeface="Arial"/>
                <a:sym typeface="Arial"/>
              </a:rPr>
              <a:t>Fallacy type:slippery slope fallacy </a:t>
            </a:r>
            <a:endParaRPr/>
          </a:p>
        </p:txBody>
      </p:sp>
      <p:pic>
        <p:nvPicPr>
          <p:cNvPr id="103" name="Google Shape;103;p2" descr="Slippery slope fallacy | Logical fallacies graphically explained"/>
          <p:cNvPicPr preferRelativeResize="0"/>
          <p:nvPr/>
        </p:nvPicPr>
        <p:blipFill rotWithShape="1">
          <a:blip r:embed="rId3">
            <a:alphaModFix/>
          </a:blip>
          <a:srcRect/>
          <a:stretch/>
        </p:blipFill>
        <p:spPr>
          <a:xfrm>
            <a:off x="152401" y="1503081"/>
            <a:ext cx="8839200" cy="405951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3"/>
          <p:cNvSpPr txBox="1">
            <a:spLocks noGrp="1"/>
          </p:cNvSpPr>
          <p:nvPr>
            <p:ph type="subTitle" idx="1"/>
          </p:nvPr>
        </p:nvSpPr>
        <p:spPr>
          <a:xfrm>
            <a:off x="26670" y="838200"/>
            <a:ext cx="9144000" cy="5410200"/>
          </a:xfrm>
          <a:prstGeom prst="rect">
            <a:avLst/>
          </a:prstGeom>
          <a:noFill/>
          <a:ln>
            <a:noFill/>
          </a:ln>
        </p:spPr>
        <p:txBody>
          <a:bodyPr spcFirstLastPara="1" wrap="square" lIns="91425" tIns="45700" rIns="91425" bIns="45700" anchor="t" anchorCtr="0">
            <a:normAutofit fontScale="25000" lnSpcReduction="20000"/>
          </a:bodyPr>
          <a:lstStyle/>
          <a:p>
            <a:pPr marL="0" lvl="0" indent="0" algn="ctr" rtl="0">
              <a:spcBef>
                <a:spcPts val="0"/>
              </a:spcBef>
              <a:spcAft>
                <a:spcPts val="0"/>
              </a:spcAft>
              <a:buClr>
                <a:schemeClr val="accent2"/>
              </a:buClr>
              <a:buSzPct val="100000"/>
              <a:buNone/>
            </a:pPr>
            <a:r>
              <a:rPr lang="en-US" sz="11200" b="1">
                <a:solidFill>
                  <a:schemeClr val="accent2"/>
                </a:solidFill>
                <a:latin typeface="Tahoma"/>
                <a:ea typeface="Tahoma"/>
                <a:cs typeface="Tahoma"/>
                <a:sym typeface="Tahoma"/>
              </a:rPr>
              <a:t>1. Be accurate</a:t>
            </a:r>
            <a:r>
              <a:rPr lang="en-US" sz="11200">
                <a:solidFill>
                  <a:schemeClr val="accent2"/>
                </a:solidFill>
                <a:latin typeface="Tahoma"/>
                <a:ea typeface="Tahoma"/>
                <a:cs typeface="Tahoma"/>
                <a:sym typeface="Tahoma"/>
              </a:rPr>
              <a:t>: don’t misrepresent (like straw man)</a:t>
            </a:r>
            <a:endParaRPr/>
          </a:p>
          <a:p>
            <a:pPr marL="0" lvl="0" indent="0" algn="ctr" rtl="0">
              <a:lnSpc>
                <a:spcPct val="140000"/>
              </a:lnSpc>
              <a:spcBef>
                <a:spcPts val="480"/>
              </a:spcBef>
              <a:spcAft>
                <a:spcPts val="0"/>
              </a:spcAft>
              <a:buClr>
                <a:srgbClr val="888888"/>
              </a:buClr>
              <a:buSzPct val="100000"/>
              <a:buNone/>
            </a:pPr>
            <a:endParaRPr sz="9600" b="1">
              <a:solidFill>
                <a:schemeClr val="dk1"/>
              </a:solidFill>
              <a:latin typeface="Tahoma"/>
              <a:ea typeface="Tahoma"/>
              <a:cs typeface="Tahoma"/>
              <a:sym typeface="Tahoma"/>
            </a:endParaRPr>
          </a:p>
          <a:p>
            <a:pPr marL="0" lvl="0" indent="0" algn="l" rtl="0">
              <a:lnSpc>
                <a:spcPct val="140000"/>
              </a:lnSpc>
              <a:spcBef>
                <a:spcPts val="480"/>
              </a:spcBef>
              <a:spcAft>
                <a:spcPts val="0"/>
              </a:spcAft>
              <a:buClr>
                <a:schemeClr val="dk1"/>
              </a:buClr>
              <a:buSzPct val="100000"/>
              <a:buNone/>
            </a:pPr>
            <a:r>
              <a:rPr lang="en-US" sz="9600" b="1">
                <a:solidFill>
                  <a:schemeClr val="dk1"/>
                </a:solidFill>
                <a:latin typeface="Tahoma"/>
                <a:ea typeface="Tahoma"/>
                <a:cs typeface="Tahoma"/>
                <a:sym typeface="Tahoma"/>
              </a:rPr>
              <a:t>Example</a:t>
            </a:r>
            <a:r>
              <a:rPr lang="en-US" sz="9600">
                <a:solidFill>
                  <a:schemeClr val="dk1"/>
                </a:solidFill>
                <a:latin typeface="Tahoma"/>
                <a:ea typeface="Tahoma"/>
                <a:cs typeface="Tahoma"/>
                <a:sym typeface="Tahoma"/>
              </a:rPr>
              <a:t>: Europe has a set of primary interests, which to us have no, or a very remote relation to ours. </a:t>
            </a:r>
            <a:endParaRPr/>
          </a:p>
          <a:p>
            <a:pPr marL="457200" lvl="1" indent="0" algn="l" rtl="0">
              <a:lnSpc>
                <a:spcPct val="140000"/>
              </a:lnSpc>
              <a:spcBef>
                <a:spcPts val="1200"/>
              </a:spcBef>
              <a:spcAft>
                <a:spcPts val="0"/>
              </a:spcAft>
              <a:buClr>
                <a:schemeClr val="dk1"/>
              </a:buClr>
              <a:buSzPct val="100000"/>
              <a:buFont typeface="Tahoma"/>
              <a:buNone/>
            </a:pPr>
            <a:r>
              <a:rPr lang="en-US" sz="9600">
                <a:solidFill>
                  <a:schemeClr val="dk1"/>
                </a:solidFill>
                <a:latin typeface="Tahoma"/>
                <a:ea typeface="Tahoma"/>
                <a:cs typeface="Tahoma"/>
                <a:sym typeface="Tahoma"/>
              </a:rPr>
              <a:t>(1). Europe’s vital interests are totally different than ours. </a:t>
            </a:r>
            <a:endParaRPr/>
          </a:p>
          <a:p>
            <a:pPr marL="457200" lvl="1" indent="0" algn="l" rtl="0">
              <a:lnSpc>
                <a:spcPct val="140000"/>
              </a:lnSpc>
              <a:spcBef>
                <a:spcPts val="2400"/>
              </a:spcBef>
              <a:spcAft>
                <a:spcPts val="0"/>
              </a:spcAft>
              <a:buClr>
                <a:schemeClr val="dk1"/>
              </a:buClr>
              <a:buSzPct val="100000"/>
              <a:buFont typeface="Tahoma"/>
              <a:buNone/>
            </a:pPr>
            <a:r>
              <a:rPr lang="en-US" sz="9600">
                <a:solidFill>
                  <a:schemeClr val="dk1"/>
                </a:solidFill>
                <a:latin typeface="Tahoma"/>
                <a:ea typeface="Tahoma"/>
                <a:cs typeface="Tahoma"/>
                <a:sym typeface="Tahoma"/>
              </a:rPr>
              <a:t>(2). Europe has a set of vital interests which are of little or no concern to us.</a:t>
            </a:r>
            <a:endParaRPr/>
          </a:p>
          <a:p>
            <a:pPr marL="457200" lvl="1" indent="0" algn="l" rtl="0">
              <a:lnSpc>
                <a:spcPct val="140000"/>
              </a:lnSpc>
              <a:spcBef>
                <a:spcPts val="2400"/>
              </a:spcBef>
              <a:spcAft>
                <a:spcPts val="0"/>
              </a:spcAft>
              <a:buClr>
                <a:schemeClr val="dk1"/>
              </a:buClr>
              <a:buSzPct val="100000"/>
              <a:buFont typeface="Tahoma"/>
              <a:buNone/>
            </a:pPr>
            <a:r>
              <a:rPr lang="en-US" sz="9600" u="sng">
                <a:solidFill>
                  <a:schemeClr val="dk1"/>
                </a:solidFill>
                <a:latin typeface="Tahoma"/>
                <a:ea typeface="Tahoma"/>
                <a:cs typeface="Tahoma"/>
                <a:sym typeface="Tahoma"/>
              </a:rPr>
              <a:t>Comment</a:t>
            </a:r>
            <a:r>
              <a:rPr lang="en-US" sz="9600">
                <a:solidFill>
                  <a:schemeClr val="dk1"/>
                </a:solidFill>
                <a:latin typeface="Tahoma"/>
                <a:ea typeface="Tahoma"/>
                <a:cs typeface="Tahoma"/>
                <a:sym typeface="Tahoma"/>
              </a:rPr>
              <a:t>: (1) changes the original meaning; (2) is an accurate paraphrase.</a:t>
            </a:r>
            <a:endParaRPr/>
          </a:p>
          <a:p>
            <a:pPr marL="914400" lvl="2" indent="0" algn="ctr" rtl="0">
              <a:lnSpc>
                <a:spcPct val="140000"/>
              </a:lnSpc>
              <a:spcBef>
                <a:spcPts val="2400"/>
              </a:spcBef>
              <a:spcAft>
                <a:spcPts val="0"/>
              </a:spcAft>
              <a:buClr>
                <a:srgbClr val="888888"/>
              </a:buClr>
              <a:buSzPct val="100000"/>
              <a:buFont typeface="Noto Sans Symbols"/>
              <a:buNone/>
            </a:pPr>
            <a:endParaRPr sz="4000">
              <a:solidFill>
                <a:schemeClr val="dk1"/>
              </a:solidFill>
              <a:latin typeface="Tahoma"/>
              <a:ea typeface="Tahoma"/>
              <a:cs typeface="Tahoma"/>
              <a:sym typeface="Tahoma"/>
            </a:endParaRPr>
          </a:p>
        </p:txBody>
      </p:sp>
      <p:sp>
        <p:nvSpPr>
          <p:cNvPr id="481" name="Google Shape;481;p43"/>
          <p:cNvSpPr txBox="1"/>
          <p:nvPr/>
        </p:nvSpPr>
        <p:spPr>
          <a:xfrm>
            <a:off x="2628900" y="-76200"/>
            <a:ext cx="3886200" cy="762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r>
              <a:rPr lang="en-US" sz="2400" b="1">
                <a:solidFill>
                  <a:schemeClr val="dk1"/>
                </a:solidFill>
                <a:latin typeface="Tahoma"/>
                <a:ea typeface="Tahoma"/>
                <a:cs typeface="Tahoma"/>
                <a:sym typeface="Tahoma"/>
              </a:rPr>
              <a:t>Skill 1. Paraphrasing</a:t>
            </a:r>
            <a:endParaRPr/>
          </a:p>
        </p:txBody>
      </p:sp>
    </p:spTree>
  </p:cSld>
  <p:clrMapOvr>
    <a:masterClrMapping/>
  </p:clrMapOvr>
  <p:transition spd="med">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4"/>
          <p:cNvSpPr txBox="1">
            <a:spLocks noGrp="1"/>
          </p:cNvSpPr>
          <p:nvPr>
            <p:ph type="subTitle" idx="1"/>
          </p:nvPr>
        </p:nvSpPr>
        <p:spPr>
          <a:xfrm>
            <a:off x="178279" y="723900"/>
            <a:ext cx="8991600" cy="69907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2"/>
              </a:buClr>
              <a:buSzPts val="2800"/>
              <a:buNone/>
            </a:pPr>
            <a:r>
              <a:rPr lang="en-US" sz="2800" b="1">
                <a:solidFill>
                  <a:schemeClr val="accent2"/>
                </a:solidFill>
                <a:latin typeface="Tahoma"/>
                <a:ea typeface="Tahoma"/>
                <a:cs typeface="Tahoma"/>
                <a:sym typeface="Tahoma"/>
              </a:rPr>
              <a:t>2. Be clear: </a:t>
            </a:r>
            <a:r>
              <a:rPr lang="en-US" sz="2400">
                <a:solidFill>
                  <a:schemeClr val="accent2"/>
                </a:solidFill>
                <a:latin typeface="Tahoma"/>
                <a:ea typeface="Tahoma"/>
                <a:cs typeface="Tahoma"/>
                <a:sym typeface="Tahoma"/>
              </a:rPr>
              <a:t>Take confusion way and make it understandable. </a:t>
            </a:r>
            <a:endParaRPr sz="2800">
              <a:solidFill>
                <a:schemeClr val="accent2"/>
              </a:solidFill>
              <a:latin typeface="Tahoma"/>
              <a:ea typeface="Tahoma"/>
              <a:cs typeface="Tahoma"/>
              <a:sym typeface="Tahoma"/>
            </a:endParaRPr>
          </a:p>
        </p:txBody>
      </p:sp>
      <p:sp>
        <p:nvSpPr>
          <p:cNvPr id="488" name="Google Shape;488;p44"/>
          <p:cNvSpPr txBox="1"/>
          <p:nvPr/>
        </p:nvSpPr>
        <p:spPr>
          <a:xfrm>
            <a:off x="1962150" y="-38100"/>
            <a:ext cx="4914900" cy="762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r>
              <a:rPr lang="en-US" sz="2400" b="1">
                <a:solidFill>
                  <a:schemeClr val="dk1"/>
                </a:solidFill>
                <a:latin typeface="Tahoma"/>
                <a:ea typeface="Tahoma"/>
                <a:cs typeface="Tahoma"/>
                <a:sym typeface="Tahoma"/>
              </a:rPr>
              <a:t>Skill 1. Paraphrasing (cont)</a:t>
            </a:r>
            <a:endParaRPr/>
          </a:p>
        </p:txBody>
      </p:sp>
      <p:pic>
        <p:nvPicPr>
          <p:cNvPr id="489" name="Google Shape;489;p44"/>
          <p:cNvPicPr preferRelativeResize="0"/>
          <p:nvPr/>
        </p:nvPicPr>
        <p:blipFill rotWithShape="1">
          <a:blip r:embed="rId3">
            <a:alphaModFix/>
          </a:blip>
          <a:srcRect/>
          <a:stretch/>
        </p:blipFill>
        <p:spPr>
          <a:xfrm>
            <a:off x="175404" y="2714444"/>
            <a:ext cx="4038600" cy="2441159"/>
          </a:xfrm>
          <a:prstGeom prst="rect">
            <a:avLst/>
          </a:prstGeom>
          <a:noFill/>
          <a:ln>
            <a:noFill/>
          </a:ln>
        </p:spPr>
      </p:pic>
      <p:pic>
        <p:nvPicPr>
          <p:cNvPr id="490" name="Google Shape;490;p44"/>
          <p:cNvPicPr preferRelativeResize="0"/>
          <p:nvPr/>
        </p:nvPicPr>
        <p:blipFill rotWithShape="1">
          <a:blip r:embed="rId4">
            <a:alphaModFix/>
          </a:blip>
          <a:srcRect/>
          <a:stretch/>
        </p:blipFill>
        <p:spPr>
          <a:xfrm>
            <a:off x="5029200" y="2714445"/>
            <a:ext cx="4003800" cy="2441159"/>
          </a:xfrm>
          <a:prstGeom prst="rect">
            <a:avLst/>
          </a:prstGeom>
          <a:noFill/>
          <a:ln>
            <a:noFill/>
          </a:ln>
        </p:spPr>
      </p:pic>
      <p:pic>
        <p:nvPicPr>
          <p:cNvPr id="491" name="Google Shape;491;p44"/>
          <p:cNvPicPr preferRelativeResize="0"/>
          <p:nvPr/>
        </p:nvPicPr>
        <p:blipFill rotWithShape="1">
          <a:blip r:embed="rId5">
            <a:alphaModFix/>
          </a:blip>
          <a:srcRect/>
          <a:stretch/>
        </p:blipFill>
        <p:spPr>
          <a:xfrm>
            <a:off x="319088" y="1600200"/>
            <a:ext cx="2309812" cy="699076"/>
          </a:xfrm>
          <a:prstGeom prst="rect">
            <a:avLst/>
          </a:prstGeom>
          <a:noFill/>
          <a:ln>
            <a:noFill/>
          </a:ln>
        </p:spPr>
      </p:pic>
      <p:sp>
        <p:nvSpPr>
          <p:cNvPr id="492" name="Google Shape;492;p44"/>
          <p:cNvSpPr/>
          <p:nvPr/>
        </p:nvSpPr>
        <p:spPr>
          <a:xfrm>
            <a:off x="4419600" y="3935023"/>
            <a:ext cx="381000" cy="255977"/>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Tahoma"/>
              <a:ea typeface="Tahoma"/>
              <a:cs typeface="Tahoma"/>
              <a:sym typeface="Tahoma"/>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5"/>
          <p:cNvSpPr txBox="1">
            <a:spLocks noGrp="1"/>
          </p:cNvSpPr>
          <p:nvPr>
            <p:ph type="subTitle" idx="1"/>
          </p:nvPr>
        </p:nvSpPr>
        <p:spPr>
          <a:xfrm>
            <a:off x="31630" y="990600"/>
            <a:ext cx="9144000" cy="5410200"/>
          </a:xfrm>
          <a:prstGeom prst="rect">
            <a:avLst/>
          </a:prstGeom>
          <a:noFill/>
          <a:ln>
            <a:noFill/>
          </a:ln>
        </p:spPr>
        <p:txBody>
          <a:bodyPr spcFirstLastPara="1" wrap="square" lIns="91425" tIns="45700" rIns="91425" bIns="45700" anchor="t" anchorCtr="0">
            <a:noAutofit/>
          </a:bodyPr>
          <a:lstStyle/>
          <a:p>
            <a:pPr marL="0" lvl="0" indent="0" algn="just" rtl="0">
              <a:lnSpc>
                <a:spcPct val="140000"/>
              </a:lnSpc>
              <a:spcBef>
                <a:spcPts val="0"/>
              </a:spcBef>
              <a:spcAft>
                <a:spcPts val="0"/>
              </a:spcAft>
              <a:buClr>
                <a:schemeClr val="accent2"/>
              </a:buClr>
              <a:buSzPts val="2800"/>
              <a:buNone/>
            </a:pPr>
            <a:r>
              <a:rPr lang="en-US" sz="2800" b="1">
                <a:solidFill>
                  <a:schemeClr val="accent2"/>
                </a:solidFill>
                <a:latin typeface="Tahoma"/>
                <a:ea typeface="Tahoma"/>
                <a:cs typeface="Tahoma"/>
                <a:sym typeface="Tahoma"/>
              </a:rPr>
              <a:t>3. Be concise</a:t>
            </a:r>
            <a:r>
              <a:rPr lang="en-US" sz="2800">
                <a:solidFill>
                  <a:schemeClr val="accent2"/>
                </a:solidFill>
                <a:latin typeface="Tahoma"/>
                <a:ea typeface="Tahoma"/>
                <a:cs typeface="Tahoma"/>
                <a:sym typeface="Tahoma"/>
              </a:rPr>
              <a:t>: get to the bare essentials</a:t>
            </a:r>
            <a:endParaRPr/>
          </a:p>
          <a:p>
            <a:pPr marL="457200" lvl="1" indent="0" algn="just" rtl="0">
              <a:lnSpc>
                <a:spcPct val="140000"/>
              </a:lnSpc>
              <a:spcBef>
                <a:spcPts val="560"/>
              </a:spcBef>
              <a:spcAft>
                <a:spcPts val="0"/>
              </a:spcAft>
              <a:buClr>
                <a:schemeClr val="dk1"/>
              </a:buClr>
              <a:buSzPts val="2800"/>
              <a:buFont typeface="Tahoma"/>
              <a:buNone/>
            </a:pPr>
            <a:r>
              <a:rPr lang="en-US">
                <a:solidFill>
                  <a:schemeClr val="dk1"/>
                </a:solidFill>
                <a:latin typeface="Tahoma"/>
                <a:ea typeface="Tahoma"/>
                <a:cs typeface="Tahoma"/>
                <a:sym typeface="Tahoma"/>
              </a:rPr>
              <a:t>Example: </a:t>
            </a:r>
            <a:r>
              <a:rPr lang="en-US">
                <a:solidFill>
                  <a:srgbClr val="0070C0"/>
                </a:solidFill>
                <a:latin typeface="Tahoma"/>
                <a:ea typeface="Tahoma"/>
                <a:cs typeface="Tahoma"/>
                <a:sym typeface="Tahoma"/>
              </a:rPr>
              <a:t>The office wasn’t open at that point in time, owing to the fact that there was no electrical power in the building. </a:t>
            </a:r>
            <a:endParaRPr/>
          </a:p>
          <a:p>
            <a:pPr marL="457200" lvl="1" indent="0" algn="just" rtl="0">
              <a:lnSpc>
                <a:spcPct val="140000"/>
              </a:lnSpc>
              <a:spcBef>
                <a:spcPts val="1160"/>
              </a:spcBef>
              <a:spcAft>
                <a:spcPts val="0"/>
              </a:spcAft>
              <a:buClr>
                <a:schemeClr val="dk1"/>
              </a:buClr>
              <a:buSzPts val="2800"/>
              <a:buFont typeface="Tahoma"/>
              <a:buNone/>
            </a:pPr>
            <a:r>
              <a:rPr lang="en-US" b="1" u="sng">
                <a:solidFill>
                  <a:schemeClr val="dk1"/>
                </a:solidFill>
                <a:latin typeface="Tahoma"/>
                <a:ea typeface="Tahoma"/>
                <a:cs typeface="Tahoma"/>
                <a:sym typeface="Tahoma"/>
              </a:rPr>
              <a:t>Paraphrase</a:t>
            </a:r>
            <a:r>
              <a:rPr lang="en-US">
                <a:solidFill>
                  <a:schemeClr val="dk1"/>
                </a:solidFill>
                <a:latin typeface="Tahoma"/>
                <a:ea typeface="Tahoma"/>
                <a:cs typeface="Tahoma"/>
                <a:sym typeface="Tahoma"/>
              </a:rPr>
              <a:t>: The office was closed then because there was no electricity in the building. </a:t>
            </a:r>
            <a:endParaRPr/>
          </a:p>
        </p:txBody>
      </p:sp>
      <p:sp>
        <p:nvSpPr>
          <p:cNvPr id="498" name="Google Shape;498;p45"/>
          <p:cNvSpPr txBox="1"/>
          <p:nvPr/>
        </p:nvSpPr>
        <p:spPr>
          <a:xfrm>
            <a:off x="1962150" y="-38100"/>
            <a:ext cx="4914900" cy="762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r>
              <a:rPr lang="en-US" sz="2400" b="1">
                <a:solidFill>
                  <a:schemeClr val="dk1"/>
                </a:solidFill>
                <a:latin typeface="Tahoma"/>
                <a:ea typeface="Tahoma"/>
                <a:cs typeface="Tahoma"/>
                <a:sym typeface="Tahoma"/>
              </a:rPr>
              <a:t>Skill 1. Paraphrasing (cont)</a:t>
            </a:r>
            <a:endParaRPr/>
          </a:p>
        </p:txBody>
      </p:sp>
    </p:spTree>
  </p:cSld>
  <p:clrMapOvr>
    <a:masterClrMapping/>
  </p:clrMapOvr>
  <p:transition spd="med">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6"/>
          <p:cNvSpPr txBox="1">
            <a:spLocks noGrp="1"/>
          </p:cNvSpPr>
          <p:nvPr>
            <p:ph type="subTitle" idx="1"/>
          </p:nvPr>
        </p:nvSpPr>
        <p:spPr>
          <a:xfrm>
            <a:off x="-152400" y="723900"/>
            <a:ext cx="9296400" cy="54102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accent2"/>
              </a:buClr>
              <a:buSzPts val="2400"/>
              <a:buNone/>
            </a:pPr>
            <a:r>
              <a:rPr lang="en-US" sz="2400" b="1">
                <a:solidFill>
                  <a:schemeClr val="accent2"/>
                </a:solidFill>
                <a:latin typeface="Tahoma"/>
                <a:ea typeface="Tahoma"/>
                <a:cs typeface="Tahoma"/>
                <a:sym typeface="Tahoma"/>
              </a:rPr>
              <a:t>	4. Be charitable</a:t>
            </a:r>
            <a:r>
              <a:rPr lang="en-US" sz="2400">
                <a:solidFill>
                  <a:schemeClr val="accent2"/>
                </a:solidFill>
                <a:latin typeface="Tahoma"/>
                <a:ea typeface="Tahoma"/>
                <a:cs typeface="Tahoma"/>
                <a:sym typeface="Tahoma"/>
              </a:rPr>
              <a:t>: Again, avoid straw man </a:t>
            </a:r>
            <a:endParaRPr/>
          </a:p>
          <a:p>
            <a:pPr marL="457200" lvl="1" indent="0" algn="just" rtl="0">
              <a:lnSpc>
                <a:spcPct val="150000"/>
              </a:lnSpc>
              <a:spcBef>
                <a:spcPts val="480"/>
              </a:spcBef>
              <a:spcAft>
                <a:spcPts val="0"/>
              </a:spcAft>
              <a:buClr>
                <a:schemeClr val="dk1"/>
              </a:buClr>
              <a:buSzPts val="2400"/>
              <a:buFont typeface="Tahoma"/>
              <a:buNone/>
            </a:pPr>
            <a:r>
              <a:rPr lang="en-US" sz="2400">
                <a:solidFill>
                  <a:schemeClr val="dk1"/>
                </a:solidFill>
                <a:latin typeface="Tahoma"/>
                <a:ea typeface="Tahoma"/>
                <a:cs typeface="Tahoma"/>
                <a:sym typeface="Tahoma"/>
              </a:rPr>
              <a:t>Example: </a:t>
            </a:r>
            <a:r>
              <a:rPr lang="en-US" sz="2400">
                <a:solidFill>
                  <a:srgbClr val="0070C0"/>
                </a:solidFill>
                <a:latin typeface="Tahoma"/>
                <a:ea typeface="Tahoma"/>
                <a:cs typeface="Tahoma"/>
                <a:sym typeface="Tahoma"/>
              </a:rPr>
              <a:t>Cigarette smoking causes lung cancer. Therefore, if you continue to smoke, you are endangering your health. </a:t>
            </a:r>
            <a:endParaRPr/>
          </a:p>
          <a:p>
            <a:pPr marL="457200" lvl="1" indent="0" algn="just" rtl="0">
              <a:lnSpc>
                <a:spcPct val="150000"/>
              </a:lnSpc>
              <a:spcBef>
                <a:spcPts val="480"/>
              </a:spcBef>
              <a:spcAft>
                <a:spcPts val="0"/>
              </a:spcAft>
              <a:buClr>
                <a:schemeClr val="dk1"/>
              </a:buClr>
              <a:buSzPts val="2400"/>
              <a:buFont typeface="Tahoma"/>
              <a:buNone/>
            </a:pPr>
            <a:r>
              <a:rPr lang="en-US" sz="2400">
                <a:solidFill>
                  <a:schemeClr val="dk1"/>
                </a:solidFill>
                <a:latin typeface="Tahoma"/>
                <a:ea typeface="Tahoma"/>
                <a:cs typeface="Tahoma"/>
                <a:sym typeface="Tahoma"/>
              </a:rPr>
              <a:t>1. Cigarette smoking guarantees that you will get lung cancer. Continue to smoke and you will be unhealthy. </a:t>
            </a:r>
            <a:endParaRPr/>
          </a:p>
          <a:p>
            <a:pPr marL="457200" lvl="1" indent="0" algn="just" rtl="0">
              <a:lnSpc>
                <a:spcPct val="150000"/>
              </a:lnSpc>
              <a:spcBef>
                <a:spcPts val="480"/>
              </a:spcBef>
              <a:spcAft>
                <a:spcPts val="0"/>
              </a:spcAft>
              <a:buClr>
                <a:schemeClr val="dk1"/>
              </a:buClr>
              <a:buSzPts val="2400"/>
              <a:buFont typeface="Tahoma"/>
              <a:buNone/>
            </a:pPr>
            <a:r>
              <a:rPr lang="en-US" sz="2400">
                <a:solidFill>
                  <a:schemeClr val="dk1"/>
                </a:solidFill>
                <a:latin typeface="Tahoma"/>
                <a:ea typeface="Tahoma"/>
                <a:cs typeface="Tahoma"/>
                <a:sym typeface="Tahoma"/>
              </a:rPr>
              <a:t>2. Cigarette smoking is a positive causal factor that increases the risk of lung cancer. If you continue to smoke, you risk being unhealthy. </a:t>
            </a:r>
            <a:endParaRPr/>
          </a:p>
          <a:p>
            <a:pPr marL="457200" lvl="1" indent="0" algn="just" rtl="0">
              <a:lnSpc>
                <a:spcPct val="150000"/>
              </a:lnSpc>
              <a:spcBef>
                <a:spcPts val="1200"/>
              </a:spcBef>
              <a:spcAft>
                <a:spcPts val="0"/>
              </a:spcAft>
              <a:buClr>
                <a:schemeClr val="dk1"/>
              </a:buClr>
              <a:buSzPts val="2000"/>
              <a:buFont typeface="Tahoma"/>
              <a:buNone/>
            </a:pPr>
            <a:r>
              <a:rPr lang="en-US" sz="2000" u="sng">
                <a:solidFill>
                  <a:schemeClr val="dk1"/>
                </a:solidFill>
                <a:latin typeface="Tahoma"/>
                <a:ea typeface="Tahoma"/>
                <a:cs typeface="Tahoma"/>
                <a:sym typeface="Tahoma"/>
              </a:rPr>
              <a:t>Comment</a:t>
            </a:r>
            <a:r>
              <a:rPr lang="en-US" sz="2000">
                <a:solidFill>
                  <a:schemeClr val="dk1"/>
                </a:solidFill>
                <a:latin typeface="Tahoma"/>
                <a:ea typeface="Tahoma"/>
                <a:cs typeface="Tahoma"/>
                <a:sym typeface="Tahoma"/>
              </a:rPr>
              <a:t>: (1) changes the original meaning by making the situation more serious than it actually is; (2) is an accurate paraphrase.</a:t>
            </a:r>
            <a:endParaRPr/>
          </a:p>
          <a:p>
            <a:pPr marL="457200" lvl="1" indent="0" algn="just" rtl="0">
              <a:lnSpc>
                <a:spcPct val="140000"/>
              </a:lnSpc>
              <a:spcBef>
                <a:spcPts val="560"/>
              </a:spcBef>
              <a:spcAft>
                <a:spcPts val="0"/>
              </a:spcAft>
              <a:buClr>
                <a:srgbClr val="888888"/>
              </a:buClr>
              <a:buSzPts val="2800"/>
              <a:buFont typeface="Arial"/>
              <a:buNone/>
            </a:pPr>
            <a:endParaRPr>
              <a:solidFill>
                <a:schemeClr val="dk1"/>
              </a:solidFill>
              <a:latin typeface="Tahoma"/>
              <a:ea typeface="Tahoma"/>
              <a:cs typeface="Tahoma"/>
              <a:sym typeface="Tahoma"/>
            </a:endParaRPr>
          </a:p>
        </p:txBody>
      </p:sp>
      <p:sp>
        <p:nvSpPr>
          <p:cNvPr id="505" name="Google Shape;505;p46"/>
          <p:cNvSpPr txBox="1"/>
          <p:nvPr/>
        </p:nvSpPr>
        <p:spPr>
          <a:xfrm>
            <a:off x="1962150" y="-38100"/>
            <a:ext cx="4914900" cy="762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Arial"/>
              <a:buNone/>
            </a:pPr>
            <a:r>
              <a:rPr lang="en-US" sz="2400" b="1">
                <a:solidFill>
                  <a:schemeClr val="dk1"/>
                </a:solidFill>
                <a:latin typeface="Tahoma"/>
                <a:ea typeface="Tahoma"/>
                <a:cs typeface="Tahoma"/>
                <a:sym typeface="Tahoma"/>
              </a:rPr>
              <a:t>Skill 1. Paraphrasing (cont)</a:t>
            </a:r>
            <a:endParaRPr/>
          </a:p>
        </p:txBody>
      </p:sp>
    </p:spTree>
  </p:cSld>
  <p:clrMapOvr>
    <a:masterClrMapping/>
  </p:clrMapOvr>
  <p:transition spd="med">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7"/>
          <p:cNvSpPr txBox="1">
            <a:spLocks noGrp="1"/>
          </p:cNvSpPr>
          <p:nvPr>
            <p:ph type="title"/>
          </p:nvPr>
        </p:nvSpPr>
        <p:spPr>
          <a:xfrm>
            <a:off x="304800" y="76200"/>
            <a:ext cx="82296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a:t>Task: Choose the best paraphrase </a:t>
            </a:r>
            <a:endParaRPr/>
          </a:p>
        </p:txBody>
      </p:sp>
      <p:sp>
        <p:nvSpPr>
          <p:cNvPr id="512" name="Google Shape;512;p47"/>
          <p:cNvSpPr txBox="1"/>
          <p:nvPr/>
        </p:nvSpPr>
        <p:spPr>
          <a:xfrm>
            <a:off x="76200" y="564940"/>
            <a:ext cx="8991600" cy="612712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0">
                <a:solidFill>
                  <a:srgbClr val="0070C0"/>
                </a:solidFill>
                <a:latin typeface="Calibri"/>
                <a:ea typeface="Calibri"/>
                <a:cs typeface="Calibri"/>
                <a:sym typeface="Calibri"/>
              </a:rPr>
              <a:t>Black Friday does not really offer discounted deals because many suppliers set extremely high prices and then “discount” them.   </a:t>
            </a:r>
            <a:endParaRPr sz="2800" b="0">
              <a:solidFill>
                <a:srgbClr val="0070C0"/>
              </a:solidFill>
              <a:latin typeface="Times New Roman"/>
              <a:ea typeface="Times New Roman"/>
              <a:cs typeface="Times New Roman"/>
              <a:sym typeface="Times New Roman"/>
            </a:endParaRPr>
          </a:p>
          <a:p>
            <a:pPr marL="0" marR="0" lvl="0" indent="0" algn="l" rtl="0">
              <a:lnSpc>
                <a:spcPct val="150000"/>
              </a:lnSpc>
              <a:spcBef>
                <a:spcPts val="0"/>
              </a:spcBef>
              <a:spcAft>
                <a:spcPts val="0"/>
              </a:spcAft>
              <a:buNone/>
            </a:pPr>
            <a:r>
              <a:rPr lang="en-US" sz="2400" b="1">
                <a:solidFill>
                  <a:schemeClr val="dk1"/>
                </a:solidFill>
                <a:latin typeface="Calibri"/>
                <a:ea typeface="Calibri"/>
                <a:cs typeface="Calibri"/>
                <a:sym typeface="Calibri"/>
              </a:rPr>
              <a:t>Which of the following is a good paraphrase?  </a:t>
            </a:r>
            <a:endParaRPr sz="2800" b="1">
              <a:solidFill>
                <a:schemeClr val="dk1"/>
              </a:solidFill>
              <a:latin typeface="Times New Roman"/>
              <a:ea typeface="Times New Roman"/>
              <a:cs typeface="Times New Roman"/>
              <a:sym typeface="Times New Roman"/>
            </a:endParaRPr>
          </a:p>
          <a:p>
            <a:pPr marL="457200" marR="0" lvl="0" indent="-457200" algn="l" rtl="0">
              <a:lnSpc>
                <a:spcPct val="150000"/>
              </a:lnSpc>
              <a:spcBef>
                <a:spcPts val="0"/>
              </a:spcBef>
              <a:spcAft>
                <a:spcPts val="0"/>
              </a:spcAft>
              <a:buClr>
                <a:schemeClr val="dk1"/>
              </a:buClr>
              <a:buSzPts val="2400"/>
              <a:buFont typeface="Arial"/>
              <a:buAutoNum type="alphaUcPeriod"/>
            </a:pPr>
            <a:r>
              <a:rPr lang="en-US" sz="2400" b="0" i="0">
                <a:solidFill>
                  <a:schemeClr val="dk1"/>
                </a:solidFill>
                <a:latin typeface="Calibri"/>
                <a:ea typeface="Calibri"/>
                <a:cs typeface="Calibri"/>
                <a:sym typeface="Calibri"/>
              </a:rPr>
              <a:t>Black Friday does not attract a large number of buyers because its prices </a:t>
            </a:r>
            <a:r>
              <a:rPr lang="en-US" sz="2400" b="0">
                <a:solidFill>
                  <a:schemeClr val="dk1"/>
                </a:solidFill>
                <a:latin typeface="Calibri"/>
                <a:ea typeface="Calibri"/>
                <a:cs typeface="Calibri"/>
                <a:sym typeface="Calibri"/>
              </a:rPr>
              <a:t>are</a:t>
            </a:r>
            <a:r>
              <a:rPr lang="en-US" sz="2400" b="0" i="0">
                <a:solidFill>
                  <a:schemeClr val="dk1"/>
                </a:solidFill>
                <a:latin typeface="Calibri"/>
                <a:ea typeface="Calibri"/>
                <a:cs typeface="Calibri"/>
                <a:sym typeface="Calibri"/>
              </a:rPr>
              <a:t> too high at the beginning.  </a:t>
            </a:r>
            <a:endParaRPr sz="2800" b="0">
              <a:solidFill>
                <a:schemeClr val="dk1"/>
              </a:solidFill>
              <a:latin typeface="Times New Roman"/>
              <a:ea typeface="Times New Roman"/>
              <a:cs typeface="Times New Roman"/>
              <a:sym typeface="Times New Roman"/>
            </a:endParaRPr>
          </a:p>
          <a:p>
            <a:pPr marL="457200" marR="0" lvl="0" indent="-457200" algn="l" rtl="0">
              <a:lnSpc>
                <a:spcPct val="150000"/>
              </a:lnSpc>
              <a:spcBef>
                <a:spcPts val="0"/>
              </a:spcBef>
              <a:spcAft>
                <a:spcPts val="0"/>
              </a:spcAft>
              <a:buClr>
                <a:schemeClr val="dk1"/>
              </a:buClr>
              <a:buSzPts val="2400"/>
              <a:buFont typeface="Arial"/>
              <a:buAutoNum type="alphaUcPeriod"/>
            </a:pPr>
            <a:r>
              <a:rPr lang="en-US" sz="2400" b="0" i="0">
                <a:solidFill>
                  <a:schemeClr val="dk1"/>
                </a:solidFill>
                <a:latin typeface="Calibri"/>
                <a:ea typeface="Calibri"/>
                <a:cs typeface="Calibri"/>
                <a:sym typeface="Calibri"/>
              </a:rPr>
              <a:t>Customers are not really interested in online sales on Black Friday because it sets cutting prices.  </a:t>
            </a:r>
            <a:endParaRPr sz="2800" b="0">
              <a:solidFill>
                <a:schemeClr val="dk1"/>
              </a:solidFill>
              <a:latin typeface="Times New Roman"/>
              <a:ea typeface="Times New Roman"/>
              <a:cs typeface="Times New Roman"/>
              <a:sym typeface="Times New Roman"/>
            </a:endParaRPr>
          </a:p>
          <a:p>
            <a:pPr marL="457200" marR="0" lvl="0" indent="-457200" algn="l" rtl="0">
              <a:lnSpc>
                <a:spcPct val="150000"/>
              </a:lnSpc>
              <a:spcBef>
                <a:spcPts val="0"/>
              </a:spcBef>
              <a:spcAft>
                <a:spcPts val="0"/>
              </a:spcAft>
              <a:buClr>
                <a:schemeClr val="dk1"/>
              </a:buClr>
              <a:buSzPts val="2400"/>
              <a:buFont typeface="Arial"/>
              <a:buAutoNum type="alphaUcPeriod"/>
            </a:pPr>
            <a:r>
              <a:rPr lang="en-US" sz="2400" b="0" i="0">
                <a:solidFill>
                  <a:schemeClr val="dk1"/>
                </a:solidFill>
                <a:latin typeface="Calibri"/>
                <a:ea typeface="Calibri"/>
                <a:cs typeface="Calibri"/>
                <a:sym typeface="Calibri"/>
              </a:rPr>
              <a:t>Due to many of </a:t>
            </a:r>
            <a:r>
              <a:rPr lang="en-US" sz="2400" b="0">
                <a:solidFill>
                  <a:schemeClr val="dk1"/>
                </a:solidFill>
                <a:latin typeface="Calibri"/>
                <a:ea typeface="Calibri"/>
                <a:cs typeface="Calibri"/>
                <a:sym typeface="Calibri"/>
              </a:rPr>
              <a:t>its </a:t>
            </a:r>
            <a:r>
              <a:rPr lang="en-US" sz="2400" b="0" i="0">
                <a:solidFill>
                  <a:schemeClr val="dk1"/>
                </a:solidFill>
                <a:latin typeface="Calibri"/>
                <a:ea typeface="Calibri"/>
                <a:cs typeface="Calibri"/>
                <a:sym typeface="Calibri"/>
              </a:rPr>
              <a:t>much higher initial prices</a:t>
            </a:r>
            <a:r>
              <a:rPr lang="en-US" sz="2400" b="0">
                <a:solidFill>
                  <a:schemeClr val="dk1"/>
                </a:solidFill>
                <a:latin typeface="Calibri"/>
                <a:ea typeface="Calibri"/>
                <a:cs typeface="Calibri"/>
                <a:sym typeface="Calibri"/>
              </a:rPr>
              <a:t>, Black Friday is not a sales promotion indeed. </a:t>
            </a:r>
            <a:endParaRPr/>
          </a:p>
          <a:p>
            <a:pPr marL="457200" marR="0" lvl="0" indent="-457200" algn="l" rtl="0">
              <a:lnSpc>
                <a:spcPct val="150000"/>
              </a:lnSpc>
              <a:spcBef>
                <a:spcPts val="0"/>
              </a:spcBef>
              <a:spcAft>
                <a:spcPts val="0"/>
              </a:spcAft>
              <a:buClr>
                <a:schemeClr val="dk1"/>
              </a:buClr>
              <a:buSzPts val="2400"/>
              <a:buFont typeface="Arial"/>
              <a:buAutoNum type="alphaUcPeriod"/>
            </a:pPr>
            <a:r>
              <a:rPr lang="en-US" sz="2400" b="0" i="0">
                <a:solidFill>
                  <a:schemeClr val="dk1"/>
                </a:solidFill>
                <a:latin typeface="Calibri"/>
                <a:ea typeface="Calibri"/>
                <a:cs typeface="Calibri"/>
                <a:sym typeface="Calibri"/>
              </a:rPr>
              <a:t>Many customers do not care about Black Friday because they put quality before prices.  </a:t>
            </a:r>
            <a:endParaRPr sz="2800" b="0">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8"/>
          <p:cNvSpPr txBox="1">
            <a:spLocks noGrp="1"/>
          </p:cNvSpPr>
          <p:nvPr>
            <p:ph type="ctrTitle"/>
          </p:nvPr>
        </p:nvSpPr>
        <p:spPr>
          <a:xfrm>
            <a:off x="0" y="34290"/>
            <a:ext cx="8991600" cy="914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latin typeface="Tahoma"/>
                <a:ea typeface="Tahoma"/>
                <a:cs typeface="Tahoma"/>
                <a:sym typeface="Tahoma"/>
              </a:rPr>
              <a:t>Skill 2. Finding missing premises and conclusions</a:t>
            </a:r>
            <a:r>
              <a:rPr lang="en-US" sz="3200" b="1">
                <a:latin typeface="Tahoma"/>
                <a:ea typeface="Tahoma"/>
                <a:cs typeface="Tahoma"/>
                <a:sym typeface="Tahoma"/>
              </a:rPr>
              <a:t> </a:t>
            </a:r>
            <a:endParaRPr/>
          </a:p>
        </p:txBody>
      </p:sp>
      <p:sp>
        <p:nvSpPr>
          <p:cNvPr id="519" name="Google Shape;519;p48"/>
          <p:cNvSpPr txBox="1">
            <a:spLocks noGrp="1"/>
          </p:cNvSpPr>
          <p:nvPr>
            <p:ph type="subTitle" idx="1"/>
          </p:nvPr>
        </p:nvSpPr>
        <p:spPr>
          <a:xfrm>
            <a:off x="165735" y="1143000"/>
            <a:ext cx="8812530" cy="5105400"/>
          </a:xfrm>
          <a:prstGeom prst="rect">
            <a:avLst/>
          </a:prstGeom>
          <a:noFill/>
          <a:ln>
            <a:noFill/>
          </a:ln>
        </p:spPr>
        <p:txBody>
          <a:bodyPr spcFirstLastPara="1" wrap="square" lIns="91425" tIns="45700" rIns="91425" bIns="45700" anchor="t" anchorCtr="0">
            <a:noAutofit/>
          </a:bodyPr>
          <a:lstStyle/>
          <a:p>
            <a:pPr marL="0" lvl="0" indent="0" algn="just" rtl="0">
              <a:lnSpc>
                <a:spcPct val="130000"/>
              </a:lnSpc>
              <a:spcBef>
                <a:spcPts val="0"/>
              </a:spcBef>
              <a:spcAft>
                <a:spcPts val="0"/>
              </a:spcAft>
              <a:buClr>
                <a:schemeClr val="dk1"/>
              </a:buClr>
              <a:buSzPts val="2400"/>
              <a:buNone/>
            </a:pPr>
            <a:r>
              <a:rPr lang="en-US" sz="2400">
                <a:solidFill>
                  <a:schemeClr val="dk1"/>
                </a:solidFill>
                <a:latin typeface="Tahoma"/>
                <a:ea typeface="Tahoma"/>
                <a:cs typeface="Tahoma"/>
                <a:sym typeface="Tahoma"/>
              </a:rPr>
              <a:t>People often leave premises or conclusions out of their arguments. </a:t>
            </a:r>
            <a:endParaRPr/>
          </a:p>
          <a:p>
            <a:pPr marL="0" lvl="0" indent="0" algn="just" rtl="0">
              <a:lnSpc>
                <a:spcPct val="130000"/>
              </a:lnSpc>
              <a:spcBef>
                <a:spcPts val="480"/>
              </a:spcBef>
              <a:spcAft>
                <a:spcPts val="0"/>
              </a:spcAft>
              <a:buClr>
                <a:schemeClr val="dk1"/>
              </a:buClr>
              <a:buSzPts val="2400"/>
              <a:buNone/>
            </a:pPr>
            <a:r>
              <a:rPr lang="en-US" sz="2400" b="1" u="sng">
                <a:solidFill>
                  <a:schemeClr val="dk1"/>
                </a:solidFill>
                <a:latin typeface="Tahoma"/>
                <a:ea typeface="Tahoma"/>
                <a:cs typeface="Tahoma"/>
                <a:sym typeface="Tahoma"/>
              </a:rPr>
              <a:t>Identifying missing premises</a:t>
            </a:r>
            <a:r>
              <a:rPr lang="en-US" sz="2400">
                <a:solidFill>
                  <a:schemeClr val="dk1"/>
                </a:solidFill>
                <a:latin typeface="Tahoma"/>
                <a:ea typeface="Tahoma"/>
                <a:cs typeface="Tahoma"/>
                <a:sym typeface="Tahoma"/>
              </a:rPr>
              <a:t>: If there isn’t enough support for the conclusion, determine what is needed to support the conclusion and insert it. </a:t>
            </a:r>
            <a:endParaRPr/>
          </a:p>
          <a:p>
            <a:pPr marL="0" lvl="0" indent="0" algn="just" rtl="0">
              <a:lnSpc>
                <a:spcPct val="130000"/>
              </a:lnSpc>
              <a:spcBef>
                <a:spcPts val="480"/>
              </a:spcBef>
              <a:spcAft>
                <a:spcPts val="0"/>
              </a:spcAft>
              <a:buClr>
                <a:srgbClr val="888888"/>
              </a:buClr>
              <a:buSzPts val="2400"/>
              <a:buNone/>
            </a:pPr>
            <a:endParaRPr sz="2400" b="1">
              <a:solidFill>
                <a:schemeClr val="dk1"/>
              </a:solidFill>
              <a:latin typeface="Tahoma"/>
              <a:ea typeface="Tahoma"/>
              <a:cs typeface="Tahoma"/>
              <a:sym typeface="Tahoma"/>
            </a:endParaRPr>
          </a:p>
          <a:p>
            <a:pPr marL="0" lvl="0" indent="0" algn="just" rtl="0">
              <a:lnSpc>
                <a:spcPct val="130000"/>
              </a:lnSpc>
              <a:spcBef>
                <a:spcPts val="480"/>
              </a:spcBef>
              <a:spcAft>
                <a:spcPts val="0"/>
              </a:spcAft>
              <a:buClr>
                <a:schemeClr val="dk1"/>
              </a:buClr>
              <a:buSzPts val="2400"/>
              <a:buNone/>
            </a:pPr>
            <a:r>
              <a:rPr lang="en-US" sz="2400" b="1">
                <a:solidFill>
                  <a:schemeClr val="dk1"/>
                </a:solidFill>
                <a:latin typeface="Tahoma"/>
                <a:ea typeface="Tahoma"/>
                <a:cs typeface="Tahoma"/>
                <a:sym typeface="Tahoma"/>
              </a:rPr>
              <a:t>Example: </a:t>
            </a:r>
            <a:r>
              <a:rPr lang="en-US" sz="2400">
                <a:solidFill>
                  <a:schemeClr val="dk1"/>
                </a:solidFill>
                <a:latin typeface="Tahoma"/>
                <a:ea typeface="Tahoma"/>
                <a:cs typeface="Tahoma"/>
                <a:sym typeface="Tahoma"/>
              </a:rPr>
              <a:t>‘You’re under 21. Therefore, I can’t sell you beer.’</a:t>
            </a:r>
            <a:endParaRPr/>
          </a:p>
          <a:p>
            <a:pPr marL="0" lvl="0" indent="0" algn="just" rtl="0">
              <a:lnSpc>
                <a:spcPct val="130000"/>
              </a:lnSpc>
              <a:spcBef>
                <a:spcPts val="480"/>
              </a:spcBef>
              <a:spcAft>
                <a:spcPts val="0"/>
              </a:spcAft>
              <a:buClr>
                <a:schemeClr val="dk1"/>
              </a:buClr>
              <a:buSzPts val="2400"/>
              <a:buNone/>
            </a:pPr>
            <a:r>
              <a:rPr lang="en-US" sz="2400" b="1" u="sng">
                <a:solidFill>
                  <a:schemeClr val="dk1"/>
                </a:solidFill>
                <a:latin typeface="Tahoma"/>
                <a:ea typeface="Tahoma"/>
                <a:cs typeface="Tahoma"/>
                <a:sym typeface="Tahoma"/>
              </a:rPr>
              <a:t>Missing major premise</a:t>
            </a:r>
            <a:r>
              <a:rPr lang="en-US" sz="2400" b="1">
                <a:solidFill>
                  <a:schemeClr val="dk1"/>
                </a:solidFill>
                <a:latin typeface="Tahoma"/>
                <a:ea typeface="Tahoma"/>
                <a:cs typeface="Tahoma"/>
                <a:sym typeface="Tahoma"/>
              </a:rPr>
              <a:t>:</a:t>
            </a:r>
            <a:r>
              <a:rPr lang="en-US" sz="2400">
                <a:solidFill>
                  <a:schemeClr val="dk1"/>
                </a:solidFill>
                <a:latin typeface="Tahoma"/>
                <a:ea typeface="Tahoma"/>
                <a:cs typeface="Tahoma"/>
                <a:sym typeface="Tahoma"/>
              </a:rPr>
              <a:t> ‘It is illegal to sell beer to those under 21.’</a:t>
            </a:r>
            <a:endParaRPr/>
          </a:p>
          <a:p>
            <a:pPr marL="0" lvl="0" indent="0" algn="just" rtl="0">
              <a:lnSpc>
                <a:spcPct val="130000"/>
              </a:lnSpc>
              <a:spcBef>
                <a:spcPts val="480"/>
              </a:spcBef>
              <a:spcAft>
                <a:spcPts val="0"/>
              </a:spcAft>
              <a:buClr>
                <a:schemeClr val="dk1"/>
              </a:buClr>
              <a:buSzPts val="2400"/>
              <a:buNone/>
            </a:pPr>
            <a:r>
              <a:rPr lang="en-US" sz="2400">
                <a:solidFill>
                  <a:schemeClr val="dk1"/>
                </a:solidFill>
                <a:latin typeface="Tahoma"/>
                <a:ea typeface="Tahoma"/>
                <a:cs typeface="Tahoma"/>
                <a:sym typeface="Tahoma"/>
              </a:rPr>
              <a:t>Or: ‘By law, I can’t sell beer to anyone under 21.’ </a:t>
            </a:r>
            <a:endParaRPr/>
          </a:p>
          <a:p>
            <a:pPr marL="457200" lvl="1" indent="0" algn="ctr" rtl="0">
              <a:lnSpc>
                <a:spcPct val="130000"/>
              </a:lnSpc>
              <a:spcBef>
                <a:spcPts val="560"/>
              </a:spcBef>
              <a:spcAft>
                <a:spcPts val="0"/>
              </a:spcAft>
              <a:buClr>
                <a:srgbClr val="888888"/>
              </a:buClr>
              <a:buSzPts val="2800"/>
              <a:buNone/>
            </a:pPr>
            <a:endParaRPr>
              <a:solidFill>
                <a:srgbClr val="FFFF66"/>
              </a:solidFill>
              <a:latin typeface="Tahoma"/>
              <a:ea typeface="Tahoma"/>
              <a:cs typeface="Tahoma"/>
              <a:sym typeface="Tahoma"/>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9"/>
          <p:cNvSpPr txBox="1">
            <a:spLocks noGrp="1"/>
          </p:cNvSpPr>
          <p:nvPr>
            <p:ph type="subTitle" idx="1"/>
          </p:nvPr>
        </p:nvSpPr>
        <p:spPr>
          <a:xfrm>
            <a:off x="57150" y="1212273"/>
            <a:ext cx="9029700" cy="5486400"/>
          </a:xfrm>
          <a:prstGeom prst="rect">
            <a:avLst/>
          </a:prstGeom>
          <a:noFill/>
          <a:ln>
            <a:noFill/>
          </a:ln>
        </p:spPr>
        <p:txBody>
          <a:bodyPr spcFirstLastPara="1" wrap="square" lIns="91425" tIns="45700" rIns="91425" bIns="45700" anchor="t" anchorCtr="0">
            <a:normAutofit fontScale="40000" lnSpcReduction="20000"/>
          </a:bodyPr>
          <a:lstStyle/>
          <a:p>
            <a:pPr marL="609600" lvl="0" indent="-609600" algn="just" rtl="0">
              <a:lnSpc>
                <a:spcPct val="170000"/>
              </a:lnSpc>
              <a:spcBef>
                <a:spcPts val="0"/>
              </a:spcBef>
              <a:spcAft>
                <a:spcPts val="0"/>
              </a:spcAft>
              <a:buClr>
                <a:schemeClr val="dk1"/>
              </a:buClr>
              <a:buSzPct val="100000"/>
              <a:buFont typeface="Noto Sans Symbols"/>
              <a:buNone/>
            </a:pPr>
            <a:r>
              <a:rPr lang="en-US" sz="5000" dirty="0">
                <a:solidFill>
                  <a:schemeClr val="dk1"/>
                </a:solidFill>
              </a:rPr>
              <a:t>a. 	I must register my course schedule for next Semester 1. I’m a fresher.  </a:t>
            </a:r>
            <a:endParaRPr sz="5000" b="1" dirty="0">
              <a:solidFill>
                <a:schemeClr val="dk1"/>
              </a:solidFill>
            </a:endParaRPr>
          </a:p>
          <a:p>
            <a:pPr marL="609600" lvl="0" indent="-609600" algn="just" rtl="0">
              <a:lnSpc>
                <a:spcPct val="170000"/>
              </a:lnSpc>
              <a:spcBef>
                <a:spcPts val="400"/>
              </a:spcBef>
              <a:spcAft>
                <a:spcPts val="0"/>
              </a:spcAft>
              <a:buClr>
                <a:schemeClr val="dk1"/>
              </a:buClr>
              <a:buSzPct val="100000"/>
              <a:buFont typeface="Noto Sans Symbols"/>
              <a:buNone/>
            </a:pPr>
            <a:r>
              <a:rPr lang="en-US" sz="5000" b="1" dirty="0">
                <a:solidFill>
                  <a:schemeClr val="dk1"/>
                </a:solidFill>
              </a:rPr>
              <a:t>	</a:t>
            </a:r>
            <a:r>
              <a:rPr lang="en-US" sz="5000" b="1" dirty="0">
                <a:solidFill>
                  <a:srgbClr val="C00000"/>
                </a:solidFill>
              </a:rPr>
              <a:t>Missing major premise</a:t>
            </a:r>
            <a:r>
              <a:rPr lang="en-US" sz="5000" dirty="0">
                <a:solidFill>
                  <a:srgbClr val="C00000"/>
                </a:solidFill>
              </a:rPr>
              <a:t>: According to IU policy, all freshers register their schedule for next Semester 1 when they reach their 2</a:t>
            </a:r>
            <a:r>
              <a:rPr lang="en-US" sz="5000" baseline="30000" dirty="0">
                <a:solidFill>
                  <a:srgbClr val="C00000"/>
                </a:solidFill>
              </a:rPr>
              <a:t>nd</a:t>
            </a:r>
            <a:r>
              <a:rPr lang="en-US" sz="5000" dirty="0">
                <a:solidFill>
                  <a:srgbClr val="C00000"/>
                </a:solidFill>
              </a:rPr>
              <a:t> year. </a:t>
            </a:r>
            <a:endParaRPr dirty="0">
              <a:solidFill>
                <a:srgbClr val="C00000"/>
              </a:solidFill>
            </a:endParaRPr>
          </a:p>
          <a:p>
            <a:pPr marL="609600" lvl="0" indent="-609600" algn="just" rtl="0">
              <a:lnSpc>
                <a:spcPct val="170000"/>
              </a:lnSpc>
              <a:spcBef>
                <a:spcPts val="400"/>
              </a:spcBef>
              <a:spcAft>
                <a:spcPts val="0"/>
              </a:spcAft>
              <a:buClr>
                <a:schemeClr val="dk1"/>
              </a:buClr>
              <a:buSzPct val="100000"/>
              <a:buFont typeface="Noto Sans Symbols"/>
              <a:buNone/>
            </a:pPr>
            <a:r>
              <a:rPr lang="en-US" sz="5000" dirty="0">
                <a:solidFill>
                  <a:schemeClr val="dk1"/>
                </a:solidFill>
              </a:rPr>
              <a:t>b. 	IU has various clubs which develop soft skills. Soft skills are increasingly required by employers. </a:t>
            </a:r>
            <a:endParaRPr sz="5000" b="1" dirty="0">
              <a:solidFill>
                <a:schemeClr val="dk1"/>
              </a:solidFill>
            </a:endParaRPr>
          </a:p>
          <a:p>
            <a:pPr marL="609600" lvl="0" indent="-609600" algn="just" rtl="0">
              <a:lnSpc>
                <a:spcPct val="170000"/>
              </a:lnSpc>
              <a:spcBef>
                <a:spcPts val="400"/>
              </a:spcBef>
              <a:spcAft>
                <a:spcPts val="0"/>
              </a:spcAft>
              <a:buClr>
                <a:schemeClr val="dk1"/>
              </a:buClr>
              <a:buSzPct val="100000"/>
              <a:buFont typeface="Noto Sans Symbols"/>
              <a:buNone/>
            </a:pPr>
            <a:r>
              <a:rPr lang="en-US" sz="5000" b="1" dirty="0">
                <a:solidFill>
                  <a:schemeClr val="dk1"/>
                </a:solidFill>
              </a:rPr>
              <a:t>	</a:t>
            </a:r>
            <a:r>
              <a:rPr lang="en-US" sz="5000" b="1" dirty="0">
                <a:solidFill>
                  <a:srgbClr val="C00000"/>
                </a:solidFill>
              </a:rPr>
              <a:t>Missing conclusion</a:t>
            </a:r>
            <a:r>
              <a:rPr lang="en-US" sz="5000" dirty="0">
                <a:solidFill>
                  <a:srgbClr val="C00000"/>
                </a:solidFill>
              </a:rPr>
              <a:t>: So, high chances are that most </a:t>
            </a:r>
            <a:r>
              <a:rPr lang="en-US" sz="5000" dirty="0" err="1">
                <a:solidFill>
                  <a:srgbClr val="C00000"/>
                </a:solidFill>
              </a:rPr>
              <a:t>IUers</a:t>
            </a:r>
            <a:r>
              <a:rPr lang="en-US" sz="5000" dirty="0">
                <a:solidFill>
                  <a:srgbClr val="C00000"/>
                </a:solidFill>
              </a:rPr>
              <a:t> join one of these clubs.</a:t>
            </a:r>
            <a:endParaRPr dirty="0">
              <a:solidFill>
                <a:srgbClr val="C00000"/>
              </a:solidFill>
            </a:endParaRPr>
          </a:p>
          <a:p>
            <a:pPr marL="609600" lvl="0" indent="-609600" algn="just" rtl="0">
              <a:lnSpc>
                <a:spcPct val="170000"/>
              </a:lnSpc>
              <a:spcBef>
                <a:spcPts val="400"/>
              </a:spcBef>
              <a:spcAft>
                <a:spcPts val="0"/>
              </a:spcAft>
              <a:buClr>
                <a:schemeClr val="dk1"/>
              </a:buClr>
              <a:buSzPct val="100000"/>
              <a:buNone/>
            </a:pPr>
            <a:r>
              <a:rPr lang="en-US" sz="5000" dirty="0">
                <a:solidFill>
                  <a:schemeClr val="dk1"/>
                </a:solidFill>
              </a:rPr>
              <a:t>c. 	You can’t skip Quiz 3. It is indicated in the syllabus that students take at least three quizzes to be qualified for the final exam.</a:t>
            </a:r>
            <a:endParaRPr dirty="0"/>
          </a:p>
          <a:p>
            <a:pPr marL="609600" lvl="0" indent="-609600" algn="just" rtl="0">
              <a:lnSpc>
                <a:spcPct val="170000"/>
              </a:lnSpc>
              <a:spcBef>
                <a:spcPts val="400"/>
              </a:spcBef>
              <a:spcAft>
                <a:spcPts val="0"/>
              </a:spcAft>
              <a:buClr>
                <a:schemeClr val="dk1"/>
              </a:buClr>
              <a:buSzPct val="100000"/>
              <a:buNone/>
            </a:pPr>
            <a:r>
              <a:rPr lang="en-US" sz="5000" b="1" dirty="0">
                <a:solidFill>
                  <a:schemeClr val="dk1"/>
                </a:solidFill>
              </a:rPr>
              <a:t>	</a:t>
            </a:r>
            <a:r>
              <a:rPr lang="en-US" sz="5000" b="1" dirty="0">
                <a:solidFill>
                  <a:srgbClr val="C00000"/>
                </a:solidFill>
              </a:rPr>
              <a:t>Missing minor premise</a:t>
            </a:r>
            <a:r>
              <a:rPr lang="en-US" sz="5000" dirty="0">
                <a:solidFill>
                  <a:srgbClr val="C00000"/>
                </a:solidFill>
              </a:rPr>
              <a:t>: You just took Quiz 1 and Quiz 2.  </a:t>
            </a:r>
            <a:endParaRPr dirty="0">
              <a:solidFill>
                <a:srgbClr val="C00000"/>
              </a:solidFill>
            </a:endParaRPr>
          </a:p>
          <a:p>
            <a:pPr marL="609600" lvl="0" indent="-609600" algn="just" rtl="0">
              <a:lnSpc>
                <a:spcPct val="170000"/>
              </a:lnSpc>
              <a:spcBef>
                <a:spcPts val="208"/>
              </a:spcBef>
              <a:spcAft>
                <a:spcPts val="0"/>
              </a:spcAft>
              <a:buClr>
                <a:srgbClr val="888888"/>
              </a:buClr>
              <a:buSzPct val="100000"/>
              <a:buNone/>
            </a:pPr>
            <a:endParaRPr sz="2600" dirty="0">
              <a:solidFill>
                <a:schemeClr val="dk1"/>
              </a:solidFill>
            </a:endParaRPr>
          </a:p>
          <a:p>
            <a:pPr marL="609600" lvl="0" indent="-609600" algn="just" rtl="0">
              <a:lnSpc>
                <a:spcPct val="170000"/>
              </a:lnSpc>
              <a:spcBef>
                <a:spcPts val="208"/>
              </a:spcBef>
              <a:spcAft>
                <a:spcPts val="0"/>
              </a:spcAft>
              <a:buClr>
                <a:schemeClr val="dk1"/>
              </a:buClr>
              <a:buSzPct val="100000"/>
              <a:buNone/>
            </a:pPr>
            <a:r>
              <a:rPr lang="en-US" sz="2600" dirty="0">
                <a:solidFill>
                  <a:schemeClr val="dk1"/>
                </a:solidFill>
              </a:rPr>
              <a:t>  </a:t>
            </a:r>
            <a:endParaRPr dirty="0"/>
          </a:p>
          <a:p>
            <a:pPr marL="609600" lvl="0" indent="-609600" algn="just" rtl="0">
              <a:lnSpc>
                <a:spcPct val="170000"/>
              </a:lnSpc>
              <a:spcBef>
                <a:spcPts val="208"/>
              </a:spcBef>
              <a:spcAft>
                <a:spcPts val="0"/>
              </a:spcAft>
              <a:buClr>
                <a:srgbClr val="888888"/>
              </a:buClr>
              <a:buSzPct val="100000"/>
              <a:buFont typeface="Noto Sans Symbols"/>
              <a:buNone/>
            </a:pPr>
            <a:endParaRPr sz="2600" dirty="0">
              <a:solidFill>
                <a:schemeClr val="dk1"/>
              </a:solidFill>
            </a:endParaRPr>
          </a:p>
          <a:p>
            <a:pPr marL="609600" lvl="0" indent="-609600" algn="ctr" rtl="0">
              <a:spcBef>
                <a:spcPts val="256"/>
              </a:spcBef>
              <a:spcAft>
                <a:spcPts val="0"/>
              </a:spcAft>
              <a:buClr>
                <a:srgbClr val="888888"/>
              </a:buClr>
              <a:buSzPct val="100000"/>
              <a:buNone/>
            </a:pPr>
            <a:endParaRPr dirty="0"/>
          </a:p>
        </p:txBody>
      </p:sp>
      <p:sp>
        <p:nvSpPr>
          <p:cNvPr id="526" name="Google Shape;526;p49"/>
          <p:cNvSpPr txBox="1"/>
          <p:nvPr/>
        </p:nvSpPr>
        <p:spPr>
          <a:xfrm>
            <a:off x="0" y="76200"/>
            <a:ext cx="8815477" cy="838200"/>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1800" b="1">
                <a:solidFill>
                  <a:schemeClr val="dk1"/>
                </a:solidFill>
                <a:latin typeface="Arial"/>
                <a:ea typeface="Arial"/>
                <a:cs typeface="Arial"/>
                <a:sym typeface="Arial"/>
              </a:rPr>
              <a:t>Task: Find the missing (major/minor) premises or conclusion and insert them to make good arguments (deductively sound </a:t>
            </a:r>
            <a:r>
              <a:rPr lang="en-US" sz="1800" b="0">
                <a:solidFill>
                  <a:schemeClr val="dk1"/>
                </a:solidFill>
                <a:latin typeface="Arial"/>
                <a:ea typeface="Arial"/>
                <a:cs typeface="Arial"/>
                <a:sym typeface="Arial"/>
              </a:rPr>
              <a:t>or </a:t>
            </a:r>
            <a:r>
              <a:rPr lang="en-US" sz="1800" b="1">
                <a:solidFill>
                  <a:schemeClr val="dk1"/>
                </a:solidFill>
                <a:latin typeface="Arial"/>
                <a:ea typeface="Arial"/>
                <a:cs typeface="Arial"/>
                <a:sym typeface="Arial"/>
              </a:rPr>
              <a:t>inductively cogent) </a:t>
            </a:r>
            <a:endParaRPr sz="1800" b="1">
              <a:solidFill>
                <a:schemeClr val="dk1"/>
              </a:solidFill>
              <a:latin typeface="Arial"/>
              <a:ea typeface="Arial"/>
              <a:cs typeface="Arial"/>
              <a:sym typeface="Arial"/>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0"/>
          <p:cNvSpPr txBox="1">
            <a:spLocks noGrp="1"/>
          </p:cNvSpPr>
          <p:nvPr>
            <p:ph type="ctrTitle"/>
          </p:nvPr>
        </p:nvSpPr>
        <p:spPr>
          <a:xfrm>
            <a:off x="44570" y="152400"/>
            <a:ext cx="9144000" cy="685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latin typeface="Tahoma"/>
                <a:ea typeface="Tahoma"/>
                <a:cs typeface="Tahoma"/>
                <a:sym typeface="Tahoma"/>
              </a:rPr>
              <a:t>Summarizing extended arguments: what to do?</a:t>
            </a:r>
            <a:endParaRPr/>
          </a:p>
        </p:txBody>
      </p:sp>
      <p:sp>
        <p:nvSpPr>
          <p:cNvPr id="532" name="Google Shape;532;p50"/>
          <p:cNvSpPr txBox="1">
            <a:spLocks noGrp="1"/>
          </p:cNvSpPr>
          <p:nvPr>
            <p:ph type="subTitle" idx="1"/>
          </p:nvPr>
        </p:nvSpPr>
        <p:spPr>
          <a:xfrm>
            <a:off x="76200" y="1295400"/>
            <a:ext cx="8763000" cy="4419600"/>
          </a:xfrm>
          <a:prstGeom prst="rect">
            <a:avLst/>
          </a:prstGeom>
          <a:noFill/>
          <a:ln>
            <a:noFill/>
          </a:ln>
        </p:spPr>
        <p:txBody>
          <a:bodyPr spcFirstLastPara="1" wrap="square" lIns="91425" tIns="45700" rIns="91425" bIns="45700" anchor="t" anchorCtr="0">
            <a:noAutofit/>
          </a:bodyPr>
          <a:lstStyle/>
          <a:p>
            <a:pPr marL="609600" lvl="0" indent="-609600" algn="just" rtl="0">
              <a:lnSpc>
                <a:spcPct val="130000"/>
              </a:lnSpc>
              <a:spcBef>
                <a:spcPts val="0"/>
              </a:spcBef>
              <a:spcAft>
                <a:spcPts val="0"/>
              </a:spcAft>
              <a:buClr>
                <a:schemeClr val="dk1"/>
              </a:buClr>
              <a:buSzPts val="2800"/>
              <a:buFont typeface="Noto Sans Symbols"/>
              <a:buAutoNum type="arabicPeriod"/>
            </a:pPr>
            <a:r>
              <a:rPr lang="en-US" sz="2800" dirty="0">
                <a:solidFill>
                  <a:schemeClr val="dk1"/>
                </a:solidFill>
                <a:latin typeface="Tahoma"/>
                <a:ea typeface="Tahoma"/>
                <a:cs typeface="Tahoma"/>
                <a:sym typeface="Tahoma"/>
              </a:rPr>
              <a:t>Read carefully to identify the main conclusion (or if it is missing).</a:t>
            </a:r>
            <a:endParaRPr dirty="0"/>
          </a:p>
          <a:p>
            <a:pPr marL="609600" lvl="0" indent="-609600" algn="just" rtl="0">
              <a:lnSpc>
                <a:spcPct val="130000"/>
              </a:lnSpc>
              <a:spcBef>
                <a:spcPts val="560"/>
              </a:spcBef>
              <a:spcAft>
                <a:spcPts val="0"/>
              </a:spcAft>
              <a:buClr>
                <a:schemeClr val="dk1"/>
              </a:buClr>
              <a:buSzPts val="2800"/>
              <a:buFont typeface="Noto Sans Symbols"/>
              <a:buAutoNum type="arabicPeriod"/>
            </a:pPr>
            <a:r>
              <a:rPr lang="en-US" sz="2800" dirty="0">
                <a:solidFill>
                  <a:schemeClr val="dk1"/>
                </a:solidFill>
                <a:latin typeface="Tahoma"/>
                <a:ea typeface="Tahoma"/>
                <a:cs typeface="Tahoma"/>
                <a:sym typeface="Tahoma"/>
              </a:rPr>
              <a:t>Omit unnecessary/irrelevant statement.</a:t>
            </a:r>
            <a:endParaRPr dirty="0"/>
          </a:p>
          <a:p>
            <a:pPr marL="609600" lvl="0" indent="-609600" algn="just" rtl="0">
              <a:lnSpc>
                <a:spcPct val="130000"/>
              </a:lnSpc>
              <a:spcBef>
                <a:spcPts val="560"/>
              </a:spcBef>
              <a:spcAft>
                <a:spcPts val="0"/>
              </a:spcAft>
              <a:buClr>
                <a:schemeClr val="dk1"/>
              </a:buClr>
              <a:buSzPts val="2800"/>
              <a:buFont typeface="Noto Sans Symbols"/>
              <a:buAutoNum type="arabicPeriod"/>
            </a:pPr>
            <a:r>
              <a:rPr lang="en-US" sz="2800" dirty="0">
                <a:solidFill>
                  <a:schemeClr val="dk1"/>
                </a:solidFill>
                <a:latin typeface="Tahoma"/>
                <a:ea typeface="Tahoma"/>
                <a:cs typeface="Tahoma"/>
                <a:sym typeface="Tahoma"/>
              </a:rPr>
              <a:t>Number the steps; put the conclusion first or last.</a:t>
            </a:r>
            <a:endParaRPr dirty="0"/>
          </a:p>
          <a:p>
            <a:pPr marL="609600" lvl="0" indent="-609600" algn="just" rtl="0">
              <a:lnSpc>
                <a:spcPct val="130000"/>
              </a:lnSpc>
              <a:spcBef>
                <a:spcPts val="560"/>
              </a:spcBef>
              <a:spcAft>
                <a:spcPts val="0"/>
              </a:spcAft>
              <a:buClr>
                <a:schemeClr val="dk1"/>
              </a:buClr>
              <a:buSzPts val="2800"/>
              <a:buFont typeface="Noto Sans Symbols"/>
              <a:buAutoNum type="arabicPeriod"/>
            </a:pPr>
            <a:r>
              <a:rPr lang="en-US" sz="2800" dirty="0">
                <a:solidFill>
                  <a:schemeClr val="dk1"/>
                </a:solidFill>
                <a:latin typeface="Tahoma"/>
                <a:ea typeface="Tahoma"/>
                <a:cs typeface="Tahoma"/>
                <a:sym typeface="Tahoma"/>
              </a:rPr>
              <a:t>Fill in any missing premises or conclusions.</a:t>
            </a:r>
            <a:endParaRPr dirty="0"/>
          </a:p>
          <a:p>
            <a:pPr marL="609600" lvl="0" indent="-609600" algn="just" rtl="0">
              <a:spcBef>
                <a:spcPts val="560"/>
              </a:spcBef>
              <a:spcAft>
                <a:spcPts val="0"/>
              </a:spcAft>
              <a:buClr>
                <a:srgbClr val="888888"/>
              </a:buClr>
              <a:buSzPts val="2800"/>
              <a:buNone/>
            </a:pPr>
            <a:endParaRPr sz="2800" dirty="0">
              <a:solidFill>
                <a:schemeClr val="dk1"/>
              </a:solidFill>
              <a:latin typeface="Tahoma"/>
              <a:ea typeface="Tahoma"/>
              <a:cs typeface="Tahoma"/>
              <a:sym typeface="Tahoma"/>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animEffect transition="in" filter="fade">
                                      <p:cBhvr>
                                        <p:cTn id="7" dur="500"/>
                                        <p:tgtEl>
                                          <p:spTgt spid="5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2">
                                            <p:txEl>
                                              <p:pRg st="1" end="1"/>
                                            </p:txEl>
                                          </p:spTgt>
                                        </p:tgtEl>
                                        <p:attrNameLst>
                                          <p:attrName>style.visibility</p:attrName>
                                        </p:attrNameLst>
                                      </p:cBhvr>
                                      <p:to>
                                        <p:strVal val="visible"/>
                                      </p:to>
                                    </p:set>
                                    <p:animEffect transition="in" filter="fade">
                                      <p:cBhvr>
                                        <p:cTn id="12" dur="500"/>
                                        <p:tgtEl>
                                          <p:spTgt spid="5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2">
                                            <p:txEl>
                                              <p:pRg st="2" end="2"/>
                                            </p:txEl>
                                          </p:spTgt>
                                        </p:tgtEl>
                                        <p:attrNameLst>
                                          <p:attrName>style.visibility</p:attrName>
                                        </p:attrNameLst>
                                      </p:cBhvr>
                                      <p:to>
                                        <p:strVal val="visible"/>
                                      </p:to>
                                    </p:set>
                                    <p:animEffect transition="in" filter="fade">
                                      <p:cBhvr>
                                        <p:cTn id="17" dur="500"/>
                                        <p:tgtEl>
                                          <p:spTgt spid="5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2">
                                            <p:txEl>
                                              <p:pRg st="3" end="3"/>
                                            </p:txEl>
                                          </p:spTgt>
                                        </p:tgtEl>
                                        <p:attrNameLst>
                                          <p:attrName>style.visibility</p:attrName>
                                        </p:attrNameLst>
                                      </p:cBhvr>
                                      <p:to>
                                        <p:strVal val="visible"/>
                                      </p:to>
                                    </p:set>
                                    <p:animEffect transition="in" filter="fade">
                                      <p:cBhvr>
                                        <p:cTn id="22" dur="500"/>
                                        <p:tgtEl>
                                          <p:spTgt spid="5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2">
                                            <p:txEl>
                                              <p:pRg st="4" end="4"/>
                                            </p:txEl>
                                          </p:spTgt>
                                        </p:tgtEl>
                                        <p:attrNameLst>
                                          <p:attrName>style.visibility</p:attrName>
                                        </p:attrNameLst>
                                      </p:cBhvr>
                                      <p:to>
                                        <p:strVal val="visible"/>
                                      </p:to>
                                    </p:set>
                                    <p:animEffect transition="in" filter="fade">
                                      <p:cBhvr>
                                        <p:cTn id="27" dur="500"/>
                                        <p:tgtEl>
                                          <p:spTgt spid="5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1"/>
          <p:cNvSpPr txBox="1">
            <a:spLocks noGrp="1"/>
          </p:cNvSpPr>
          <p:nvPr>
            <p:ph type="ctrTitle"/>
          </p:nvPr>
        </p:nvSpPr>
        <p:spPr>
          <a:xfrm>
            <a:off x="0" y="108549"/>
            <a:ext cx="9144000" cy="609600"/>
          </a:xfrm>
          <a:prstGeom prst="rect">
            <a:avLst/>
          </a:prstGeom>
          <a:noFill/>
          <a:ln>
            <a:noFill/>
          </a:ln>
        </p:spPr>
        <p:txBody>
          <a:bodyPr spcFirstLastPara="1" wrap="square" lIns="91425" tIns="45700" rIns="91425" bIns="45700" anchor="ctr" anchorCtr="0">
            <a:noAutofit/>
          </a:bodyPr>
          <a:lstStyle/>
          <a:p>
            <a:pPr marL="0" lvl="0" indent="0" algn="ctr" rtl="0">
              <a:lnSpc>
                <a:spcPct val="120000"/>
              </a:lnSpc>
              <a:spcBef>
                <a:spcPts val="0"/>
              </a:spcBef>
              <a:spcAft>
                <a:spcPts val="0"/>
              </a:spcAft>
              <a:buNone/>
            </a:pPr>
            <a:r>
              <a:rPr lang="en-US" sz="2400" b="1">
                <a:latin typeface="Tahoma"/>
                <a:ea typeface="Tahoma"/>
                <a:cs typeface="Tahoma"/>
                <a:sym typeface="Tahoma"/>
              </a:rPr>
              <a:t>Summarizing extended arguments: What to avoid</a:t>
            </a:r>
            <a:endParaRPr/>
          </a:p>
        </p:txBody>
      </p:sp>
      <p:sp>
        <p:nvSpPr>
          <p:cNvPr id="538" name="Google Shape;538;p51"/>
          <p:cNvSpPr txBox="1">
            <a:spLocks noGrp="1"/>
          </p:cNvSpPr>
          <p:nvPr>
            <p:ph type="subTitle" idx="1"/>
          </p:nvPr>
        </p:nvSpPr>
        <p:spPr>
          <a:xfrm>
            <a:off x="-10064" y="988333"/>
            <a:ext cx="9067800" cy="3467100"/>
          </a:xfrm>
          <a:prstGeom prst="rect">
            <a:avLst/>
          </a:prstGeom>
          <a:noFill/>
          <a:ln>
            <a:noFill/>
          </a:ln>
        </p:spPr>
        <p:txBody>
          <a:bodyPr spcFirstLastPara="1" wrap="square" lIns="91425" tIns="45700" rIns="91425" bIns="45700" anchor="t" anchorCtr="0">
            <a:normAutofit/>
          </a:bodyPr>
          <a:lstStyle/>
          <a:p>
            <a:pPr marL="0" lvl="0" indent="0" algn="just" rtl="0">
              <a:lnSpc>
                <a:spcPct val="130000"/>
              </a:lnSpc>
              <a:spcBef>
                <a:spcPts val="0"/>
              </a:spcBef>
              <a:spcAft>
                <a:spcPts val="0"/>
              </a:spcAft>
              <a:buClr>
                <a:schemeClr val="dk1"/>
              </a:buClr>
              <a:buSzPts val="2400"/>
              <a:buFont typeface="Noto Sans Symbols"/>
              <a:buNone/>
            </a:pPr>
            <a:r>
              <a:rPr lang="en-US" sz="2400" b="1">
                <a:solidFill>
                  <a:schemeClr val="dk1"/>
                </a:solidFill>
                <a:latin typeface="Tahoma"/>
                <a:ea typeface="Tahoma"/>
                <a:cs typeface="Tahoma"/>
                <a:sym typeface="Tahoma"/>
              </a:rPr>
              <a:t>1. Don’t write incomplete sentences</a:t>
            </a:r>
            <a:endParaRPr/>
          </a:p>
          <a:p>
            <a:pPr marL="990600" lvl="1" indent="-533400" algn="just" rtl="0">
              <a:lnSpc>
                <a:spcPct val="130000"/>
              </a:lnSpc>
              <a:spcBef>
                <a:spcPts val="480"/>
              </a:spcBef>
              <a:spcAft>
                <a:spcPts val="0"/>
              </a:spcAft>
              <a:buClr>
                <a:schemeClr val="dk1"/>
              </a:buClr>
              <a:buSzPts val="2400"/>
              <a:buNone/>
            </a:pPr>
            <a:r>
              <a:rPr lang="en-US" sz="2400">
                <a:solidFill>
                  <a:schemeClr val="dk1"/>
                </a:solidFill>
                <a:latin typeface="Tahoma"/>
                <a:ea typeface="Tahoma"/>
                <a:cs typeface="Tahoma"/>
                <a:sym typeface="Tahoma"/>
              </a:rPr>
              <a:t>	</a:t>
            </a:r>
            <a:r>
              <a:rPr lang="en-US" sz="2400" b="1">
                <a:solidFill>
                  <a:schemeClr val="dk1"/>
                </a:solidFill>
                <a:latin typeface="Tahoma"/>
                <a:ea typeface="Tahoma"/>
                <a:cs typeface="Tahoma"/>
                <a:sym typeface="Tahoma"/>
              </a:rPr>
              <a:t>Error: </a:t>
            </a:r>
            <a:endParaRPr/>
          </a:p>
          <a:p>
            <a:pPr marL="990600" lvl="1" indent="-533400" algn="just" rtl="0">
              <a:lnSpc>
                <a:spcPct val="130000"/>
              </a:lnSpc>
              <a:spcBef>
                <a:spcPts val="400"/>
              </a:spcBef>
              <a:spcAft>
                <a:spcPts val="0"/>
              </a:spcAft>
              <a:buClr>
                <a:schemeClr val="dk1"/>
              </a:buClr>
              <a:buSzPts val="2000"/>
              <a:buNone/>
            </a:pPr>
            <a:r>
              <a:rPr lang="en-US" sz="2000">
                <a:solidFill>
                  <a:schemeClr val="dk1"/>
                </a:solidFill>
                <a:latin typeface="Tahoma"/>
                <a:ea typeface="Tahoma"/>
                <a:cs typeface="Tahoma"/>
                <a:sym typeface="Tahoma"/>
              </a:rPr>
              <a:t>	Because animals can experience pain and suffering. Therefore, it’s wrong to kill or mistreat animals.</a:t>
            </a:r>
            <a:endParaRPr sz="1600">
              <a:solidFill>
                <a:schemeClr val="dk1"/>
              </a:solidFill>
              <a:latin typeface="Tahoma"/>
              <a:ea typeface="Tahoma"/>
              <a:cs typeface="Tahoma"/>
              <a:sym typeface="Tahoma"/>
            </a:endParaRPr>
          </a:p>
          <a:p>
            <a:pPr marL="914400" lvl="2" indent="0" algn="just" rtl="0">
              <a:lnSpc>
                <a:spcPct val="130000"/>
              </a:lnSpc>
              <a:spcBef>
                <a:spcPts val="480"/>
              </a:spcBef>
              <a:spcAft>
                <a:spcPts val="0"/>
              </a:spcAft>
              <a:buClr>
                <a:schemeClr val="dk1"/>
              </a:buClr>
              <a:buSzPts val="2400"/>
              <a:buNone/>
            </a:pPr>
            <a:r>
              <a:rPr lang="en-US" b="1">
                <a:solidFill>
                  <a:schemeClr val="dk1"/>
                </a:solidFill>
                <a:latin typeface="Tahoma"/>
                <a:ea typeface="Tahoma"/>
                <a:cs typeface="Tahoma"/>
                <a:sym typeface="Tahoma"/>
              </a:rPr>
              <a:t>Correct: </a:t>
            </a:r>
            <a:endParaRPr/>
          </a:p>
        </p:txBody>
      </p:sp>
      <p:sp>
        <p:nvSpPr>
          <p:cNvPr id="539" name="Google Shape;539;p51"/>
          <p:cNvSpPr txBox="1"/>
          <p:nvPr/>
        </p:nvSpPr>
        <p:spPr>
          <a:xfrm>
            <a:off x="762000" y="4807568"/>
            <a:ext cx="8305800" cy="9528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0">
                <a:solidFill>
                  <a:schemeClr val="dk1"/>
                </a:solidFill>
                <a:latin typeface="Tahoma"/>
                <a:ea typeface="Tahoma"/>
                <a:cs typeface="Tahoma"/>
                <a:sym typeface="Tahoma"/>
              </a:rPr>
              <a:t>“I choose a lazy person to do a hard job. Because a lazy person will find an easy way to do it.” </a:t>
            </a:r>
            <a:r>
              <a:rPr lang="en-US" sz="2000" b="0" i="1">
                <a:solidFill>
                  <a:schemeClr val="dk1"/>
                </a:solidFill>
                <a:latin typeface="Tahoma"/>
                <a:ea typeface="Tahoma"/>
                <a:cs typeface="Tahoma"/>
                <a:sym typeface="Tahoma"/>
              </a:rPr>
              <a:t>Bill Gates</a:t>
            </a:r>
            <a:endParaRPr/>
          </a:p>
        </p:txBody>
      </p:sp>
      <p:sp>
        <p:nvSpPr>
          <p:cNvPr id="540" name="Google Shape;540;p51"/>
          <p:cNvSpPr/>
          <p:nvPr/>
        </p:nvSpPr>
        <p:spPr>
          <a:xfrm>
            <a:off x="540591" y="3800758"/>
            <a:ext cx="304800" cy="1524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Tahoma"/>
              <a:ea typeface="Tahoma"/>
              <a:cs typeface="Tahoma"/>
              <a:sym typeface="Tahoma"/>
            </a:endParaRPr>
          </a:p>
        </p:txBody>
      </p:sp>
      <p:sp>
        <p:nvSpPr>
          <p:cNvPr id="541" name="Google Shape;541;p51"/>
          <p:cNvSpPr txBox="1"/>
          <p:nvPr/>
        </p:nvSpPr>
        <p:spPr>
          <a:xfrm>
            <a:off x="86264" y="3580789"/>
            <a:ext cx="8458200" cy="845168"/>
          </a:xfrm>
          <a:prstGeom prst="rect">
            <a:avLst/>
          </a:prstGeom>
          <a:noFill/>
          <a:ln>
            <a:noFill/>
          </a:ln>
        </p:spPr>
        <p:txBody>
          <a:bodyPr spcFirstLastPara="1" wrap="square" lIns="91425" tIns="45700" rIns="91425" bIns="45700" anchor="t" anchorCtr="0">
            <a:spAutoFit/>
          </a:bodyPr>
          <a:lstStyle/>
          <a:p>
            <a:pPr marL="914400" marR="0" lvl="2" indent="0" algn="just" rtl="0">
              <a:lnSpc>
                <a:spcPct val="130000"/>
              </a:lnSpc>
              <a:spcBef>
                <a:spcPts val="0"/>
              </a:spcBef>
              <a:spcAft>
                <a:spcPts val="0"/>
              </a:spcAft>
              <a:buNone/>
            </a:pPr>
            <a:r>
              <a:rPr lang="en-US" sz="2000" b="0" i="0" u="none" strike="noStrike" cap="none">
                <a:solidFill>
                  <a:schemeClr val="dk1"/>
                </a:solidFill>
                <a:latin typeface="Tahoma"/>
                <a:ea typeface="Tahoma"/>
                <a:cs typeface="Tahoma"/>
                <a:sym typeface="Tahoma"/>
              </a:rPr>
              <a:t>Animals can experience pain and suffering. Therefore, it’s wrong to kill or mistreat animals. </a:t>
            </a:r>
            <a:endParaRPr/>
          </a:p>
        </p:txBody>
      </p:sp>
      <p:sp>
        <p:nvSpPr>
          <p:cNvPr id="542" name="Google Shape;542;p51"/>
          <p:cNvSpPr/>
          <p:nvPr/>
        </p:nvSpPr>
        <p:spPr>
          <a:xfrm>
            <a:off x="402567" y="6172200"/>
            <a:ext cx="304800" cy="1524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Tahoma"/>
              <a:ea typeface="Tahoma"/>
              <a:cs typeface="Tahoma"/>
              <a:sym typeface="Tahoma"/>
            </a:endParaRPr>
          </a:p>
        </p:txBody>
      </p:sp>
      <p:sp>
        <p:nvSpPr>
          <p:cNvPr id="543" name="Google Shape;543;p51"/>
          <p:cNvSpPr txBox="1"/>
          <p:nvPr/>
        </p:nvSpPr>
        <p:spPr>
          <a:xfrm>
            <a:off x="762000" y="5848155"/>
            <a:ext cx="8305800" cy="9528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0">
                <a:solidFill>
                  <a:schemeClr val="dk1"/>
                </a:solidFill>
                <a:latin typeface="Tahoma"/>
                <a:ea typeface="Tahoma"/>
                <a:cs typeface="Tahoma"/>
                <a:sym typeface="Tahoma"/>
              </a:rPr>
              <a:t>“I choose a lazy person to do a hard job. This is because a lazy person will find an easy way to do it.” </a:t>
            </a:r>
            <a:r>
              <a:rPr lang="en-US" sz="2000" b="0" i="1">
                <a:solidFill>
                  <a:schemeClr val="dk1"/>
                </a:solidFill>
                <a:latin typeface="Tahoma"/>
                <a:ea typeface="Tahoma"/>
                <a:cs typeface="Tahoma"/>
                <a:sym typeface="Tahoma"/>
              </a:rPr>
              <a:t>Bill Gates</a:t>
            </a:r>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2"/>
          <p:cNvSpPr txBox="1">
            <a:spLocks noGrp="1"/>
          </p:cNvSpPr>
          <p:nvPr>
            <p:ph type="subTitle" idx="1"/>
          </p:nvPr>
        </p:nvSpPr>
        <p:spPr>
          <a:xfrm>
            <a:off x="193964" y="1066800"/>
            <a:ext cx="8737600" cy="5334000"/>
          </a:xfrm>
          <a:prstGeom prst="rect">
            <a:avLst/>
          </a:prstGeom>
          <a:noFill/>
          <a:ln>
            <a:noFill/>
          </a:ln>
        </p:spPr>
        <p:txBody>
          <a:bodyPr spcFirstLastPara="1" wrap="square" lIns="91425" tIns="45700" rIns="91425" bIns="45700" anchor="t" anchorCtr="0">
            <a:normAutofit/>
          </a:bodyPr>
          <a:lstStyle/>
          <a:p>
            <a:pPr marL="0" lvl="0" indent="0" algn="just" rtl="0">
              <a:lnSpc>
                <a:spcPct val="130000"/>
              </a:lnSpc>
              <a:spcBef>
                <a:spcPts val="0"/>
              </a:spcBef>
              <a:spcAft>
                <a:spcPts val="0"/>
              </a:spcAft>
              <a:buClr>
                <a:schemeClr val="dk1"/>
              </a:buClr>
              <a:buSzPts val="2400"/>
              <a:buFont typeface="Noto Sans Symbols"/>
              <a:buNone/>
            </a:pPr>
            <a:r>
              <a:rPr lang="en-US" sz="2000" b="1" dirty="0">
                <a:solidFill>
                  <a:schemeClr val="dk1"/>
                </a:solidFill>
                <a:latin typeface="+mn-lt"/>
                <a:ea typeface="Tahoma"/>
                <a:cs typeface="Tahoma"/>
                <a:sym typeface="Tahoma"/>
              </a:rPr>
              <a:t>2. Don’t include more than one statement per line. </a:t>
            </a:r>
            <a:endParaRPr sz="2800" dirty="0">
              <a:latin typeface="+mn-lt"/>
            </a:endParaRPr>
          </a:p>
          <a:p>
            <a:pPr marL="457200" lvl="1" indent="0" algn="just" rtl="0">
              <a:lnSpc>
                <a:spcPct val="130000"/>
              </a:lnSpc>
              <a:spcBef>
                <a:spcPts val="560"/>
              </a:spcBef>
              <a:spcAft>
                <a:spcPts val="0"/>
              </a:spcAft>
              <a:buClr>
                <a:schemeClr val="dk1"/>
              </a:buClr>
              <a:buSzPts val="2800"/>
              <a:buNone/>
            </a:pPr>
            <a:r>
              <a:rPr lang="en-US" sz="2400" b="1" dirty="0">
                <a:solidFill>
                  <a:schemeClr val="dk1"/>
                </a:solidFill>
                <a:latin typeface="+mn-lt"/>
                <a:ea typeface="Tahoma"/>
                <a:cs typeface="Tahoma"/>
                <a:sym typeface="Tahoma"/>
              </a:rPr>
              <a:t>Error: </a:t>
            </a:r>
            <a:endParaRPr sz="2400" dirty="0">
              <a:latin typeface="+mn-lt"/>
            </a:endParaRPr>
          </a:p>
          <a:p>
            <a:pPr marL="457200" lvl="1" indent="0" algn="just" rtl="0">
              <a:lnSpc>
                <a:spcPct val="130000"/>
              </a:lnSpc>
              <a:spcBef>
                <a:spcPts val="560"/>
              </a:spcBef>
              <a:spcAft>
                <a:spcPts val="0"/>
              </a:spcAft>
              <a:buClr>
                <a:schemeClr val="dk1"/>
              </a:buClr>
              <a:buSzPts val="2800"/>
              <a:buNone/>
            </a:pPr>
            <a:r>
              <a:rPr lang="en-US" sz="2400" dirty="0">
                <a:solidFill>
                  <a:schemeClr val="dk1"/>
                </a:solidFill>
                <a:latin typeface="+mn-lt"/>
                <a:ea typeface="Tahoma"/>
                <a:cs typeface="Tahoma"/>
                <a:sym typeface="Tahoma"/>
              </a:rPr>
              <a:t>The CEO should resign since he no longer gains the confidence of the share holders. </a:t>
            </a:r>
            <a:endParaRPr sz="2400" dirty="0">
              <a:latin typeface="+mn-lt"/>
            </a:endParaRPr>
          </a:p>
          <a:p>
            <a:pPr marL="457200" lvl="1" indent="0" algn="just" rtl="0">
              <a:lnSpc>
                <a:spcPct val="130000"/>
              </a:lnSpc>
              <a:spcBef>
                <a:spcPts val="560"/>
              </a:spcBef>
              <a:spcAft>
                <a:spcPts val="0"/>
              </a:spcAft>
              <a:buClr>
                <a:schemeClr val="dk1"/>
              </a:buClr>
              <a:buSzPts val="2800"/>
              <a:buNone/>
            </a:pPr>
            <a:r>
              <a:rPr lang="en-US" sz="2400" b="1" dirty="0">
                <a:solidFill>
                  <a:schemeClr val="dk1"/>
                </a:solidFill>
                <a:latin typeface="+mn-lt"/>
                <a:ea typeface="Tahoma"/>
                <a:cs typeface="Tahoma"/>
                <a:sym typeface="Tahoma"/>
              </a:rPr>
              <a:t>Correct: </a:t>
            </a:r>
            <a:endParaRPr sz="2400" dirty="0">
              <a:latin typeface="+mn-lt"/>
            </a:endParaRPr>
          </a:p>
          <a:p>
            <a:pPr marL="1371600" lvl="2" indent="-457200" algn="just" rtl="0">
              <a:lnSpc>
                <a:spcPct val="130000"/>
              </a:lnSpc>
              <a:spcBef>
                <a:spcPts val="560"/>
              </a:spcBef>
              <a:spcAft>
                <a:spcPts val="0"/>
              </a:spcAft>
              <a:buClr>
                <a:schemeClr val="dk1"/>
              </a:buClr>
              <a:buSzPts val="2800"/>
              <a:buFont typeface="Noto Sans Symbols"/>
              <a:buAutoNum type="arabicPeriod"/>
            </a:pPr>
            <a:r>
              <a:rPr lang="en-US" dirty="0">
                <a:solidFill>
                  <a:schemeClr val="dk1"/>
                </a:solidFill>
                <a:latin typeface="+mn-lt"/>
                <a:ea typeface="Tahoma"/>
                <a:cs typeface="Tahoma"/>
                <a:sym typeface="Tahoma"/>
              </a:rPr>
              <a:t>The CEO no longer gains the confidence of the share holders. </a:t>
            </a:r>
            <a:endParaRPr sz="2000" dirty="0">
              <a:latin typeface="+mn-lt"/>
            </a:endParaRPr>
          </a:p>
          <a:p>
            <a:pPr marL="1371600" lvl="2" indent="-457200" algn="just" rtl="0">
              <a:lnSpc>
                <a:spcPct val="130000"/>
              </a:lnSpc>
              <a:spcBef>
                <a:spcPts val="560"/>
              </a:spcBef>
              <a:spcAft>
                <a:spcPts val="0"/>
              </a:spcAft>
              <a:buClr>
                <a:schemeClr val="dk1"/>
              </a:buClr>
              <a:buSzPts val="2800"/>
              <a:buFont typeface="Noto Sans Symbols"/>
              <a:buAutoNum type="arabicPeriod"/>
            </a:pPr>
            <a:r>
              <a:rPr lang="en-US" dirty="0">
                <a:solidFill>
                  <a:schemeClr val="dk1"/>
                </a:solidFill>
                <a:latin typeface="+mn-lt"/>
                <a:ea typeface="Tahoma"/>
                <a:cs typeface="Tahoma"/>
                <a:sym typeface="Tahoma"/>
              </a:rPr>
              <a:t>Therefore, the CEO should resign. </a:t>
            </a:r>
            <a:endParaRPr sz="2000" dirty="0">
              <a:latin typeface="+mn-lt"/>
            </a:endParaRPr>
          </a:p>
        </p:txBody>
      </p:sp>
      <p:sp>
        <p:nvSpPr>
          <p:cNvPr id="549" name="Google Shape;549;p52"/>
          <p:cNvSpPr txBox="1">
            <a:spLocks noGrp="1"/>
          </p:cNvSpPr>
          <p:nvPr>
            <p:ph type="ctrTitle"/>
          </p:nvPr>
        </p:nvSpPr>
        <p:spPr>
          <a:xfrm>
            <a:off x="0" y="108549"/>
            <a:ext cx="9144000" cy="609600"/>
          </a:xfrm>
          <a:prstGeom prst="rect">
            <a:avLst/>
          </a:prstGeom>
          <a:noFill/>
          <a:ln>
            <a:noFill/>
          </a:ln>
        </p:spPr>
        <p:txBody>
          <a:bodyPr spcFirstLastPara="1" wrap="square" lIns="91425" tIns="45700" rIns="91425" bIns="45700" anchor="ctr" anchorCtr="0">
            <a:noAutofit/>
          </a:bodyPr>
          <a:lstStyle/>
          <a:p>
            <a:pPr marL="0" lvl="0" indent="0" algn="ctr" rtl="0">
              <a:lnSpc>
                <a:spcPct val="120000"/>
              </a:lnSpc>
              <a:spcBef>
                <a:spcPts val="0"/>
              </a:spcBef>
              <a:spcAft>
                <a:spcPts val="0"/>
              </a:spcAft>
              <a:buNone/>
            </a:pPr>
            <a:r>
              <a:rPr lang="en-US" sz="2400" b="1">
                <a:latin typeface="Tahoma"/>
                <a:ea typeface="Tahoma"/>
                <a:cs typeface="Tahoma"/>
                <a:sym typeface="Tahoma"/>
              </a:rPr>
              <a:t>Summarizing extended arguments: What to avoid</a:t>
            </a:r>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8">
                                            <p:txEl>
                                              <p:pRg st="0" end="0"/>
                                            </p:txEl>
                                          </p:spTgt>
                                        </p:tgtEl>
                                        <p:attrNameLst>
                                          <p:attrName>style.visibility</p:attrName>
                                        </p:attrNameLst>
                                      </p:cBhvr>
                                      <p:to>
                                        <p:strVal val="visible"/>
                                      </p:to>
                                    </p:set>
                                    <p:animEffect transition="in" filter="fade">
                                      <p:cBhvr>
                                        <p:cTn id="7" dur="500"/>
                                        <p:tgtEl>
                                          <p:spTgt spid="5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8">
                                            <p:txEl>
                                              <p:pRg st="1" end="1"/>
                                            </p:txEl>
                                          </p:spTgt>
                                        </p:tgtEl>
                                        <p:attrNameLst>
                                          <p:attrName>style.visibility</p:attrName>
                                        </p:attrNameLst>
                                      </p:cBhvr>
                                      <p:to>
                                        <p:strVal val="visible"/>
                                      </p:to>
                                    </p:set>
                                    <p:animEffect transition="in" filter="fade">
                                      <p:cBhvr>
                                        <p:cTn id="12" dur="500"/>
                                        <p:tgtEl>
                                          <p:spTgt spid="5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8">
                                            <p:txEl>
                                              <p:pRg st="2" end="2"/>
                                            </p:txEl>
                                          </p:spTgt>
                                        </p:tgtEl>
                                        <p:attrNameLst>
                                          <p:attrName>style.visibility</p:attrName>
                                        </p:attrNameLst>
                                      </p:cBhvr>
                                      <p:to>
                                        <p:strVal val="visible"/>
                                      </p:to>
                                    </p:set>
                                    <p:animEffect transition="in" filter="fade">
                                      <p:cBhvr>
                                        <p:cTn id="17" dur="500"/>
                                        <p:tgtEl>
                                          <p:spTgt spid="5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8">
                                            <p:txEl>
                                              <p:pRg st="3" end="3"/>
                                            </p:txEl>
                                          </p:spTgt>
                                        </p:tgtEl>
                                        <p:attrNameLst>
                                          <p:attrName>style.visibility</p:attrName>
                                        </p:attrNameLst>
                                      </p:cBhvr>
                                      <p:to>
                                        <p:strVal val="visible"/>
                                      </p:to>
                                    </p:set>
                                    <p:animEffect transition="in" filter="fade">
                                      <p:cBhvr>
                                        <p:cTn id="22" dur="500"/>
                                        <p:tgtEl>
                                          <p:spTgt spid="5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8">
                                            <p:txEl>
                                              <p:pRg st="4" end="4"/>
                                            </p:txEl>
                                          </p:spTgt>
                                        </p:tgtEl>
                                        <p:attrNameLst>
                                          <p:attrName>style.visibility</p:attrName>
                                        </p:attrNameLst>
                                      </p:cBhvr>
                                      <p:to>
                                        <p:strVal val="visible"/>
                                      </p:to>
                                    </p:set>
                                    <p:animEffect transition="in" filter="fade">
                                      <p:cBhvr>
                                        <p:cTn id="27" dur="500"/>
                                        <p:tgtEl>
                                          <p:spTgt spid="5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8">
                                            <p:txEl>
                                              <p:pRg st="5" end="5"/>
                                            </p:txEl>
                                          </p:spTgt>
                                        </p:tgtEl>
                                        <p:attrNameLst>
                                          <p:attrName>style.visibility</p:attrName>
                                        </p:attrNameLst>
                                      </p:cBhvr>
                                      <p:to>
                                        <p:strVal val="visible"/>
                                      </p:to>
                                    </p:set>
                                    <p:animEffect transition="in" filter="fade">
                                      <p:cBhvr>
                                        <p:cTn id="32" dur="500"/>
                                        <p:tgtEl>
                                          <p:spTgt spid="5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3"/>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2: </a:t>
            </a:r>
            <a:endParaRPr/>
          </a:p>
        </p:txBody>
      </p:sp>
      <p:sp>
        <p:nvSpPr>
          <p:cNvPr id="109" name="Google Shape;109;p3"/>
          <p:cNvSpPr txBox="1"/>
          <p:nvPr/>
        </p:nvSpPr>
        <p:spPr>
          <a:xfrm>
            <a:off x="457200" y="6199893"/>
            <a:ext cx="84391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r>
              <a:rPr lang="en-US" sz="24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October | 2014 | JREnsey Blog (wordpress.com)</a:t>
            </a:r>
            <a:endParaRPr sz="2400">
              <a:solidFill>
                <a:srgbClr val="0070C0"/>
              </a:solidFill>
              <a:latin typeface="Arial"/>
              <a:ea typeface="Arial"/>
              <a:cs typeface="Arial"/>
              <a:sym typeface="Arial"/>
            </a:endParaRPr>
          </a:p>
        </p:txBody>
      </p:sp>
      <p:sp>
        <p:nvSpPr>
          <p:cNvPr id="110" name="Google Shape;110;p3"/>
          <p:cNvSpPr txBox="1">
            <a:spLocks noGrp="1"/>
          </p:cNvSpPr>
          <p:nvPr>
            <p:ph type="title"/>
          </p:nvPr>
        </p:nvSpPr>
        <p:spPr>
          <a:xfrm>
            <a:off x="762000" y="228600"/>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Fallacy of insufficient evidence</a:t>
            </a:r>
            <a:endParaRPr>
              <a:solidFill>
                <a:srgbClr val="C00000"/>
              </a:solidFill>
            </a:endParaRPr>
          </a:p>
        </p:txBody>
      </p:sp>
      <p:sp>
        <p:nvSpPr>
          <p:cNvPr id="111" name="Google Shape;111;p3"/>
          <p:cNvSpPr txBox="1"/>
          <p:nvPr/>
        </p:nvSpPr>
        <p:spPr>
          <a:xfrm>
            <a:off x="361950" y="5654044"/>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dirty="0">
                <a:solidFill>
                  <a:srgbClr val="0070C0"/>
                </a:solidFill>
                <a:latin typeface="Arial"/>
                <a:ea typeface="Arial"/>
                <a:cs typeface="Arial"/>
                <a:sym typeface="Arial"/>
              </a:rPr>
              <a:t>Fallacy type: </a:t>
            </a:r>
            <a:r>
              <a:rPr lang="en-US" sz="2400" b="1" dirty="0">
                <a:solidFill>
                  <a:srgbClr val="0070C0"/>
                </a:solidFill>
                <a:highlight>
                  <a:srgbClr val="FFFF00"/>
                </a:highlight>
                <a:latin typeface="Arial"/>
                <a:ea typeface="Arial"/>
                <a:cs typeface="Arial"/>
                <a:sym typeface="Arial"/>
              </a:rPr>
              <a:t>Appeal to popularity/bandwagon</a:t>
            </a:r>
            <a:endParaRPr dirty="0">
              <a:highlight>
                <a:srgbClr val="FFFF00"/>
              </a:highlight>
            </a:endParaRPr>
          </a:p>
        </p:txBody>
      </p:sp>
      <p:pic>
        <p:nvPicPr>
          <p:cNvPr id="112" name="Google Shape;112;p3" descr="When false becomes true"/>
          <p:cNvPicPr preferRelativeResize="0"/>
          <p:nvPr/>
        </p:nvPicPr>
        <p:blipFill rotWithShape="1">
          <a:blip r:embed="rId4">
            <a:alphaModFix/>
          </a:blip>
          <a:srcRect/>
          <a:stretch/>
        </p:blipFill>
        <p:spPr>
          <a:xfrm>
            <a:off x="2085281" y="1278622"/>
            <a:ext cx="5582257" cy="365526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3"/>
          <p:cNvSpPr txBox="1">
            <a:spLocks noGrp="1"/>
          </p:cNvSpPr>
          <p:nvPr>
            <p:ph type="subTitle" idx="1"/>
          </p:nvPr>
        </p:nvSpPr>
        <p:spPr>
          <a:xfrm>
            <a:off x="0" y="1143000"/>
            <a:ext cx="9144000" cy="5791200"/>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2800"/>
              <a:buFont typeface="Noto Sans Symbols"/>
              <a:buNone/>
            </a:pPr>
            <a:r>
              <a:rPr lang="en-US" sz="2400" b="1" dirty="0">
                <a:solidFill>
                  <a:schemeClr val="dk1"/>
                </a:solidFill>
                <a:latin typeface="+mn-lt"/>
                <a:ea typeface="Tahoma"/>
                <a:cs typeface="Tahoma"/>
                <a:sym typeface="Tahoma"/>
              </a:rPr>
              <a:t>3. Don’t include non-statements. </a:t>
            </a:r>
            <a:endParaRPr sz="2800" dirty="0">
              <a:latin typeface="+mn-lt"/>
            </a:endParaRPr>
          </a:p>
          <a:p>
            <a:pPr marL="457200" lvl="1" indent="0" algn="just" rtl="0">
              <a:lnSpc>
                <a:spcPct val="125000"/>
              </a:lnSpc>
              <a:spcBef>
                <a:spcPts val="560"/>
              </a:spcBef>
              <a:spcAft>
                <a:spcPts val="0"/>
              </a:spcAft>
              <a:buClr>
                <a:schemeClr val="dk1"/>
              </a:buClr>
              <a:buSzPts val="2800"/>
              <a:buNone/>
            </a:pPr>
            <a:r>
              <a:rPr lang="en-US" sz="2400" b="1" dirty="0">
                <a:solidFill>
                  <a:schemeClr val="dk1"/>
                </a:solidFill>
                <a:latin typeface="+mn-lt"/>
                <a:ea typeface="Tahoma"/>
                <a:cs typeface="Tahoma"/>
                <a:sym typeface="Tahoma"/>
              </a:rPr>
              <a:t>Error: </a:t>
            </a:r>
            <a:endParaRPr sz="2400" dirty="0">
              <a:latin typeface="+mn-lt"/>
            </a:endParaRPr>
          </a:p>
          <a:p>
            <a:pPr marL="1371600" lvl="2" indent="-457200" algn="just" rtl="0">
              <a:lnSpc>
                <a:spcPct val="125000"/>
              </a:lnSpc>
              <a:spcBef>
                <a:spcPts val="560"/>
              </a:spcBef>
              <a:spcAft>
                <a:spcPts val="0"/>
              </a:spcAft>
              <a:buClr>
                <a:schemeClr val="dk1"/>
              </a:buClr>
              <a:buSzPts val="2800"/>
              <a:buFont typeface="Noto Sans Symbols"/>
              <a:buAutoNum type="arabicPeriod"/>
            </a:pPr>
            <a:r>
              <a:rPr lang="en-US" dirty="0">
                <a:solidFill>
                  <a:schemeClr val="dk1"/>
                </a:solidFill>
                <a:latin typeface="+mn-lt"/>
                <a:ea typeface="Tahoma"/>
                <a:cs typeface="Tahoma"/>
                <a:sym typeface="Tahoma"/>
              </a:rPr>
              <a:t>Trump and Biden are both American presidents, unlike me a Vietnamese. </a:t>
            </a:r>
            <a:endParaRPr sz="2000" dirty="0">
              <a:latin typeface="+mn-lt"/>
            </a:endParaRPr>
          </a:p>
          <a:p>
            <a:pPr marL="1371600" lvl="2" indent="-457200" algn="just" rtl="0">
              <a:lnSpc>
                <a:spcPct val="125000"/>
              </a:lnSpc>
              <a:spcBef>
                <a:spcPts val="560"/>
              </a:spcBef>
              <a:spcAft>
                <a:spcPts val="0"/>
              </a:spcAft>
              <a:buClr>
                <a:schemeClr val="dk1"/>
              </a:buClr>
              <a:buSzPts val="2800"/>
              <a:buFont typeface="Noto Sans Symbols"/>
              <a:buAutoNum type="arabicPeriod"/>
            </a:pPr>
            <a:r>
              <a:rPr lang="en-US" dirty="0">
                <a:solidFill>
                  <a:schemeClr val="dk1"/>
                </a:solidFill>
                <a:latin typeface="+mn-lt"/>
                <a:ea typeface="Tahoma"/>
                <a:cs typeface="Tahoma"/>
                <a:sym typeface="Tahoma"/>
              </a:rPr>
              <a:t>So why should I care about American politics?  </a:t>
            </a:r>
            <a:endParaRPr sz="2000" dirty="0">
              <a:latin typeface="+mn-lt"/>
            </a:endParaRPr>
          </a:p>
          <a:p>
            <a:pPr marL="457200" lvl="1" indent="0" algn="just" rtl="0">
              <a:lnSpc>
                <a:spcPct val="125000"/>
              </a:lnSpc>
              <a:spcBef>
                <a:spcPts val="560"/>
              </a:spcBef>
              <a:spcAft>
                <a:spcPts val="0"/>
              </a:spcAft>
              <a:buClr>
                <a:schemeClr val="dk1"/>
              </a:buClr>
              <a:buSzPts val="2800"/>
              <a:buNone/>
            </a:pPr>
            <a:r>
              <a:rPr lang="en-US" sz="2400" b="1" dirty="0">
                <a:solidFill>
                  <a:schemeClr val="dk1"/>
                </a:solidFill>
                <a:latin typeface="+mn-lt"/>
                <a:ea typeface="Tahoma"/>
                <a:cs typeface="Tahoma"/>
                <a:sym typeface="Tahoma"/>
              </a:rPr>
              <a:t>Correct: </a:t>
            </a:r>
            <a:endParaRPr sz="2400" dirty="0">
              <a:latin typeface="+mn-lt"/>
            </a:endParaRPr>
          </a:p>
          <a:p>
            <a:pPr marL="1371600" lvl="2" indent="-457200" algn="just" rtl="0">
              <a:lnSpc>
                <a:spcPct val="125000"/>
              </a:lnSpc>
              <a:spcBef>
                <a:spcPts val="480"/>
              </a:spcBef>
              <a:spcAft>
                <a:spcPts val="0"/>
              </a:spcAft>
              <a:buClr>
                <a:schemeClr val="dk1"/>
              </a:buClr>
              <a:buSzPts val="2400"/>
              <a:buFont typeface="Noto Sans Symbols"/>
              <a:buAutoNum type="arabicPeriod"/>
            </a:pPr>
            <a:r>
              <a:rPr lang="en-US" sz="2000" dirty="0">
                <a:solidFill>
                  <a:schemeClr val="dk1"/>
                </a:solidFill>
                <a:latin typeface="+mn-lt"/>
                <a:ea typeface="Tahoma"/>
                <a:cs typeface="Tahoma"/>
                <a:sym typeface="Tahoma"/>
              </a:rPr>
              <a:t>Trump and Biden are both American presidents, but I’m a Vietnamese. </a:t>
            </a:r>
            <a:endParaRPr sz="2000" dirty="0">
              <a:latin typeface="+mn-lt"/>
            </a:endParaRPr>
          </a:p>
          <a:p>
            <a:pPr marL="1371600" lvl="2" indent="-457200" algn="just" rtl="0">
              <a:lnSpc>
                <a:spcPct val="125000"/>
              </a:lnSpc>
              <a:spcBef>
                <a:spcPts val="480"/>
              </a:spcBef>
              <a:spcAft>
                <a:spcPts val="0"/>
              </a:spcAft>
              <a:buClr>
                <a:schemeClr val="dk1"/>
              </a:buClr>
              <a:buSzPts val="2400"/>
              <a:buFont typeface="Noto Sans Symbols"/>
              <a:buAutoNum type="arabicPeriod"/>
            </a:pPr>
            <a:r>
              <a:rPr lang="en-US" sz="2000" dirty="0">
                <a:solidFill>
                  <a:schemeClr val="dk1"/>
                </a:solidFill>
                <a:latin typeface="+mn-lt"/>
                <a:ea typeface="Tahoma"/>
                <a:cs typeface="Tahoma"/>
                <a:sym typeface="Tahoma"/>
              </a:rPr>
              <a:t>So I have no reason to care about American politics.  </a:t>
            </a:r>
            <a:endParaRPr sz="2000" dirty="0">
              <a:latin typeface="+mn-lt"/>
            </a:endParaRPr>
          </a:p>
        </p:txBody>
      </p:sp>
      <p:sp>
        <p:nvSpPr>
          <p:cNvPr id="555" name="Google Shape;555;p53"/>
          <p:cNvSpPr txBox="1">
            <a:spLocks noGrp="1"/>
          </p:cNvSpPr>
          <p:nvPr>
            <p:ph type="ctrTitle"/>
          </p:nvPr>
        </p:nvSpPr>
        <p:spPr>
          <a:xfrm>
            <a:off x="0" y="108549"/>
            <a:ext cx="9144000" cy="609600"/>
          </a:xfrm>
          <a:prstGeom prst="rect">
            <a:avLst/>
          </a:prstGeom>
          <a:noFill/>
          <a:ln>
            <a:noFill/>
          </a:ln>
        </p:spPr>
        <p:txBody>
          <a:bodyPr spcFirstLastPara="1" wrap="square" lIns="91425" tIns="45700" rIns="91425" bIns="45700" anchor="ctr" anchorCtr="0">
            <a:noAutofit/>
          </a:bodyPr>
          <a:lstStyle/>
          <a:p>
            <a:pPr marL="0" lvl="0" indent="0" algn="ctr" rtl="0">
              <a:lnSpc>
                <a:spcPct val="120000"/>
              </a:lnSpc>
              <a:spcBef>
                <a:spcPts val="0"/>
              </a:spcBef>
              <a:spcAft>
                <a:spcPts val="0"/>
              </a:spcAft>
              <a:buNone/>
            </a:pPr>
            <a:r>
              <a:rPr lang="en-US" sz="2400" b="1">
                <a:latin typeface="Tahoma"/>
                <a:ea typeface="Tahoma"/>
                <a:cs typeface="Tahoma"/>
                <a:sym typeface="Tahoma"/>
              </a:rPr>
              <a:t>Summarizing extended arguments: What to avoid</a:t>
            </a:r>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4"/>
          <p:cNvSpPr txBox="1">
            <a:spLocks noGrp="1"/>
          </p:cNvSpPr>
          <p:nvPr>
            <p:ph type="subTitle" idx="1"/>
          </p:nvPr>
        </p:nvSpPr>
        <p:spPr>
          <a:xfrm>
            <a:off x="0" y="1066800"/>
            <a:ext cx="9144000" cy="5791200"/>
          </a:xfrm>
          <a:prstGeom prst="rect">
            <a:avLst/>
          </a:prstGeom>
          <a:noFill/>
          <a:ln>
            <a:noFill/>
          </a:ln>
        </p:spPr>
        <p:txBody>
          <a:bodyPr spcFirstLastPara="1" wrap="square" lIns="91425" tIns="45700" rIns="91425" bIns="45700" anchor="t" anchorCtr="0">
            <a:normAutofit/>
          </a:bodyPr>
          <a:lstStyle/>
          <a:p>
            <a:pPr marL="0" lvl="0" indent="0" algn="just" rtl="0">
              <a:lnSpc>
                <a:spcPct val="125000"/>
              </a:lnSpc>
              <a:spcBef>
                <a:spcPts val="0"/>
              </a:spcBef>
              <a:spcAft>
                <a:spcPts val="0"/>
              </a:spcAft>
              <a:buClr>
                <a:schemeClr val="dk1"/>
              </a:buClr>
              <a:buSzPct val="100000"/>
              <a:buFont typeface="Noto Sans Symbols"/>
              <a:buNone/>
            </a:pPr>
            <a:r>
              <a:rPr lang="en-US" sz="2000" b="1" dirty="0">
                <a:solidFill>
                  <a:schemeClr val="dk1"/>
                </a:solidFill>
                <a:latin typeface="+mn-lt"/>
                <a:ea typeface="Tahoma"/>
                <a:cs typeface="Tahoma"/>
                <a:sym typeface="Tahoma"/>
              </a:rPr>
              <a:t>4. Don’t include anything that is not a premise or a conclusion. </a:t>
            </a:r>
            <a:endParaRPr sz="2400" dirty="0">
              <a:latin typeface="+mn-lt"/>
            </a:endParaRPr>
          </a:p>
          <a:p>
            <a:pPr marL="457200" lvl="1" indent="0" algn="just" rtl="0">
              <a:lnSpc>
                <a:spcPct val="125000"/>
              </a:lnSpc>
              <a:spcBef>
                <a:spcPts val="527"/>
              </a:spcBef>
              <a:spcAft>
                <a:spcPts val="0"/>
              </a:spcAft>
              <a:buClr>
                <a:schemeClr val="dk1"/>
              </a:buClr>
              <a:buSzPct val="100000"/>
              <a:buNone/>
            </a:pPr>
            <a:r>
              <a:rPr lang="en-US" sz="3100" b="1" dirty="0">
                <a:solidFill>
                  <a:schemeClr val="dk1"/>
                </a:solidFill>
                <a:latin typeface="+mn-lt"/>
                <a:ea typeface="Tahoma"/>
                <a:cs typeface="Tahoma"/>
                <a:sym typeface="Tahoma"/>
              </a:rPr>
              <a:t>Error: </a:t>
            </a:r>
            <a:endParaRPr dirty="0">
              <a:latin typeface="+mn-lt"/>
            </a:endParaRPr>
          </a:p>
          <a:p>
            <a:pPr marL="1371600" lvl="2" indent="-457200" algn="just" rtl="0">
              <a:lnSpc>
                <a:spcPct val="125000"/>
              </a:lnSpc>
              <a:spcBef>
                <a:spcPts val="527"/>
              </a:spcBef>
              <a:spcAft>
                <a:spcPts val="0"/>
              </a:spcAft>
              <a:buClr>
                <a:schemeClr val="dk1"/>
              </a:buClr>
              <a:buSzPct val="100000"/>
              <a:buFont typeface="Noto Sans Symbols"/>
              <a:buAutoNum type="arabicPeriod"/>
            </a:pPr>
            <a:r>
              <a:rPr lang="en-US" dirty="0">
                <a:solidFill>
                  <a:schemeClr val="dk1"/>
                </a:solidFill>
                <a:latin typeface="+mn-lt"/>
                <a:ea typeface="Tahoma"/>
                <a:cs typeface="Tahoma"/>
                <a:sym typeface="Tahoma"/>
              </a:rPr>
              <a:t>Critical thinking is both a professional and life skill. </a:t>
            </a:r>
            <a:endParaRPr sz="1800" dirty="0">
              <a:latin typeface="+mn-lt"/>
            </a:endParaRPr>
          </a:p>
          <a:p>
            <a:pPr marL="1371600" lvl="2" indent="-457200" algn="just" rtl="0">
              <a:lnSpc>
                <a:spcPct val="125000"/>
              </a:lnSpc>
              <a:spcBef>
                <a:spcPts val="527"/>
              </a:spcBef>
              <a:spcAft>
                <a:spcPts val="0"/>
              </a:spcAft>
              <a:buClr>
                <a:schemeClr val="dk1"/>
              </a:buClr>
              <a:buSzPct val="100000"/>
              <a:buFont typeface="Noto Sans Symbols"/>
              <a:buAutoNum type="arabicPeriod"/>
            </a:pPr>
            <a:r>
              <a:rPr lang="en-US" dirty="0">
                <a:solidFill>
                  <a:schemeClr val="dk1"/>
                </a:solidFill>
                <a:latin typeface="+mn-lt"/>
                <a:ea typeface="Tahoma"/>
                <a:cs typeface="Tahoma"/>
                <a:sym typeface="Tahoma"/>
              </a:rPr>
              <a:t>All non-political courses at IU are taught in English.” </a:t>
            </a:r>
            <a:endParaRPr sz="1800" dirty="0">
              <a:latin typeface="+mn-lt"/>
            </a:endParaRPr>
          </a:p>
          <a:p>
            <a:pPr marL="1371600" lvl="2" indent="-457200" algn="just" rtl="0">
              <a:lnSpc>
                <a:spcPct val="125000"/>
              </a:lnSpc>
              <a:spcBef>
                <a:spcPts val="527"/>
              </a:spcBef>
              <a:spcAft>
                <a:spcPts val="0"/>
              </a:spcAft>
              <a:buClr>
                <a:schemeClr val="dk1"/>
              </a:buClr>
              <a:buSzPct val="100000"/>
              <a:buFont typeface="Noto Sans Symbols"/>
              <a:buAutoNum type="arabicPeriod"/>
            </a:pPr>
            <a:r>
              <a:rPr lang="en-US" dirty="0">
                <a:solidFill>
                  <a:schemeClr val="dk1"/>
                </a:solidFill>
                <a:latin typeface="+mn-lt"/>
                <a:ea typeface="Tahoma"/>
                <a:cs typeface="Tahoma"/>
                <a:sym typeface="Tahoma"/>
              </a:rPr>
              <a:t>Critical Thinking is a non-political course. </a:t>
            </a:r>
            <a:endParaRPr sz="1800" dirty="0">
              <a:latin typeface="+mn-lt"/>
            </a:endParaRPr>
          </a:p>
          <a:p>
            <a:pPr marL="1371600" lvl="2" indent="-457200" algn="just" rtl="0">
              <a:lnSpc>
                <a:spcPct val="125000"/>
              </a:lnSpc>
              <a:spcBef>
                <a:spcPts val="527"/>
              </a:spcBef>
              <a:spcAft>
                <a:spcPts val="0"/>
              </a:spcAft>
              <a:buClr>
                <a:schemeClr val="dk1"/>
              </a:buClr>
              <a:buSzPct val="100000"/>
              <a:buFont typeface="Noto Sans Symbols"/>
              <a:buAutoNum type="arabicPeriod"/>
            </a:pPr>
            <a:r>
              <a:rPr lang="en-US" dirty="0">
                <a:solidFill>
                  <a:schemeClr val="dk1"/>
                </a:solidFill>
                <a:latin typeface="+mn-lt"/>
                <a:ea typeface="Tahoma"/>
                <a:cs typeface="Tahoma"/>
                <a:sym typeface="Tahoma"/>
              </a:rPr>
              <a:t>Therefore, Critical Thinking is taught in English at IU. (from 2,3) </a:t>
            </a:r>
            <a:endParaRPr sz="1800" dirty="0">
              <a:latin typeface="+mn-lt"/>
            </a:endParaRPr>
          </a:p>
          <a:p>
            <a:pPr marL="457200" lvl="1" indent="0" algn="just" rtl="0">
              <a:lnSpc>
                <a:spcPct val="125000"/>
              </a:lnSpc>
              <a:spcBef>
                <a:spcPts val="527"/>
              </a:spcBef>
              <a:spcAft>
                <a:spcPts val="0"/>
              </a:spcAft>
              <a:buClr>
                <a:srgbClr val="888888"/>
              </a:buClr>
              <a:buSzPct val="100000"/>
              <a:buNone/>
            </a:pPr>
            <a:endParaRPr sz="2400" dirty="0">
              <a:solidFill>
                <a:schemeClr val="dk1"/>
              </a:solidFill>
              <a:latin typeface="+mn-lt"/>
              <a:ea typeface="Tahoma"/>
              <a:cs typeface="Tahoma"/>
              <a:sym typeface="Tahoma"/>
            </a:endParaRPr>
          </a:p>
          <a:p>
            <a:pPr marL="457200" lvl="1" indent="0" algn="just" rtl="0">
              <a:lnSpc>
                <a:spcPct val="125000"/>
              </a:lnSpc>
              <a:spcBef>
                <a:spcPts val="527"/>
              </a:spcBef>
              <a:spcAft>
                <a:spcPts val="0"/>
              </a:spcAft>
              <a:buClr>
                <a:schemeClr val="dk1"/>
              </a:buClr>
              <a:buSzPct val="100000"/>
              <a:buNone/>
            </a:pPr>
            <a:r>
              <a:rPr lang="en-US" sz="2400" dirty="0">
                <a:solidFill>
                  <a:schemeClr val="dk1"/>
                </a:solidFill>
                <a:latin typeface="+mn-lt"/>
                <a:ea typeface="Tahoma"/>
                <a:cs typeface="Tahoma"/>
                <a:sym typeface="Tahoma"/>
              </a:rPr>
              <a:t>Tip: (1) doesn’t support the conclusion, so leave it out of the standardized argument. </a:t>
            </a:r>
            <a:endParaRPr sz="2000" dirty="0">
              <a:latin typeface="+mn-lt"/>
            </a:endParaRPr>
          </a:p>
        </p:txBody>
      </p:sp>
      <p:sp>
        <p:nvSpPr>
          <p:cNvPr id="561" name="Google Shape;561;p54"/>
          <p:cNvSpPr txBox="1">
            <a:spLocks noGrp="1"/>
          </p:cNvSpPr>
          <p:nvPr>
            <p:ph type="ctrTitle"/>
          </p:nvPr>
        </p:nvSpPr>
        <p:spPr>
          <a:xfrm>
            <a:off x="0" y="108549"/>
            <a:ext cx="9144000" cy="609600"/>
          </a:xfrm>
          <a:prstGeom prst="rect">
            <a:avLst/>
          </a:prstGeom>
          <a:noFill/>
          <a:ln>
            <a:noFill/>
          </a:ln>
        </p:spPr>
        <p:txBody>
          <a:bodyPr spcFirstLastPara="1" wrap="square" lIns="91425" tIns="45700" rIns="91425" bIns="45700" anchor="ctr" anchorCtr="0">
            <a:noAutofit/>
          </a:bodyPr>
          <a:lstStyle/>
          <a:p>
            <a:pPr marL="0" lvl="0" indent="0" algn="ctr" rtl="0">
              <a:lnSpc>
                <a:spcPct val="120000"/>
              </a:lnSpc>
              <a:spcBef>
                <a:spcPts val="0"/>
              </a:spcBef>
              <a:spcAft>
                <a:spcPts val="0"/>
              </a:spcAft>
              <a:buNone/>
            </a:pPr>
            <a:r>
              <a:rPr lang="en-US" sz="2400" b="1">
                <a:latin typeface="Tahoma"/>
                <a:ea typeface="Tahoma"/>
                <a:cs typeface="Tahoma"/>
                <a:sym typeface="Tahoma"/>
              </a:rPr>
              <a:t>Summarizing extended arguments: What to avoid</a:t>
            </a:r>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xEl>
                                              <p:pRg st="0" end="0"/>
                                            </p:txEl>
                                          </p:spTgt>
                                        </p:tgtEl>
                                        <p:attrNameLst>
                                          <p:attrName>style.visibility</p:attrName>
                                        </p:attrNameLst>
                                      </p:cBhvr>
                                      <p:to>
                                        <p:strVal val="visible"/>
                                      </p:to>
                                    </p:set>
                                    <p:animEffect transition="in" filter="fade">
                                      <p:cBhvr>
                                        <p:cTn id="7" dur="500"/>
                                        <p:tgtEl>
                                          <p:spTgt spid="5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0">
                                            <p:txEl>
                                              <p:pRg st="1" end="1"/>
                                            </p:txEl>
                                          </p:spTgt>
                                        </p:tgtEl>
                                        <p:attrNameLst>
                                          <p:attrName>style.visibility</p:attrName>
                                        </p:attrNameLst>
                                      </p:cBhvr>
                                      <p:to>
                                        <p:strVal val="visible"/>
                                      </p:to>
                                    </p:set>
                                    <p:animEffect transition="in" filter="fade">
                                      <p:cBhvr>
                                        <p:cTn id="12" dur="500"/>
                                        <p:tgtEl>
                                          <p:spTgt spid="5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0">
                                            <p:txEl>
                                              <p:pRg st="2" end="2"/>
                                            </p:txEl>
                                          </p:spTgt>
                                        </p:tgtEl>
                                        <p:attrNameLst>
                                          <p:attrName>style.visibility</p:attrName>
                                        </p:attrNameLst>
                                      </p:cBhvr>
                                      <p:to>
                                        <p:strVal val="visible"/>
                                      </p:to>
                                    </p:set>
                                    <p:animEffect transition="in" filter="fade">
                                      <p:cBhvr>
                                        <p:cTn id="17" dur="500"/>
                                        <p:tgtEl>
                                          <p:spTgt spid="5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0">
                                            <p:txEl>
                                              <p:pRg st="3" end="3"/>
                                            </p:txEl>
                                          </p:spTgt>
                                        </p:tgtEl>
                                        <p:attrNameLst>
                                          <p:attrName>style.visibility</p:attrName>
                                        </p:attrNameLst>
                                      </p:cBhvr>
                                      <p:to>
                                        <p:strVal val="visible"/>
                                      </p:to>
                                    </p:set>
                                    <p:animEffect transition="in" filter="fade">
                                      <p:cBhvr>
                                        <p:cTn id="22" dur="500"/>
                                        <p:tgtEl>
                                          <p:spTgt spid="5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0">
                                            <p:txEl>
                                              <p:pRg st="4" end="4"/>
                                            </p:txEl>
                                          </p:spTgt>
                                        </p:tgtEl>
                                        <p:attrNameLst>
                                          <p:attrName>style.visibility</p:attrName>
                                        </p:attrNameLst>
                                      </p:cBhvr>
                                      <p:to>
                                        <p:strVal val="visible"/>
                                      </p:to>
                                    </p:set>
                                    <p:animEffect transition="in" filter="fade">
                                      <p:cBhvr>
                                        <p:cTn id="27" dur="500"/>
                                        <p:tgtEl>
                                          <p:spTgt spid="56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0">
                                            <p:txEl>
                                              <p:pRg st="5" end="5"/>
                                            </p:txEl>
                                          </p:spTgt>
                                        </p:tgtEl>
                                        <p:attrNameLst>
                                          <p:attrName>style.visibility</p:attrName>
                                        </p:attrNameLst>
                                      </p:cBhvr>
                                      <p:to>
                                        <p:strVal val="visible"/>
                                      </p:to>
                                    </p:set>
                                    <p:animEffect transition="in" filter="fade">
                                      <p:cBhvr>
                                        <p:cTn id="32" dur="500"/>
                                        <p:tgtEl>
                                          <p:spTgt spid="56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60">
                                            <p:txEl>
                                              <p:pRg st="6" end="6"/>
                                            </p:txEl>
                                          </p:spTgt>
                                        </p:tgtEl>
                                        <p:attrNameLst>
                                          <p:attrName>style.visibility</p:attrName>
                                        </p:attrNameLst>
                                      </p:cBhvr>
                                      <p:to>
                                        <p:strVal val="visible"/>
                                      </p:to>
                                    </p:set>
                                    <p:animEffect transition="in" filter="fade">
                                      <p:cBhvr>
                                        <p:cTn id="37" dur="500"/>
                                        <p:tgtEl>
                                          <p:spTgt spid="56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60">
                                            <p:txEl>
                                              <p:pRg st="7" end="7"/>
                                            </p:txEl>
                                          </p:spTgt>
                                        </p:tgtEl>
                                        <p:attrNameLst>
                                          <p:attrName>style.visibility</p:attrName>
                                        </p:attrNameLst>
                                      </p:cBhvr>
                                      <p:to>
                                        <p:strVal val="visible"/>
                                      </p:to>
                                    </p:set>
                                    <p:animEffect transition="in" filter="fade">
                                      <p:cBhvr>
                                        <p:cTn id="42" dur="500"/>
                                        <p:tgtEl>
                                          <p:spTgt spid="56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5"/>
          <p:cNvSpPr txBox="1">
            <a:spLocks noGrp="1"/>
          </p:cNvSpPr>
          <p:nvPr>
            <p:ph type="ctrTitle"/>
          </p:nvPr>
        </p:nvSpPr>
        <p:spPr>
          <a:xfrm>
            <a:off x="293298" y="228600"/>
            <a:ext cx="87630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latin typeface="Tahoma"/>
                <a:ea typeface="Tahoma"/>
                <a:cs typeface="Tahoma"/>
                <a:sym typeface="Tahoma"/>
              </a:rPr>
              <a:t>Practice: Standardize this argument</a:t>
            </a:r>
            <a:endParaRPr/>
          </a:p>
        </p:txBody>
      </p:sp>
      <p:sp>
        <p:nvSpPr>
          <p:cNvPr id="567" name="Google Shape;567;p55"/>
          <p:cNvSpPr txBox="1">
            <a:spLocks noGrp="1"/>
          </p:cNvSpPr>
          <p:nvPr>
            <p:ph type="subTitle" idx="1"/>
          </p:nvPr>
        </p:nvSpPr>
        <p:spPr>
          <a:xfrm>
            <a:off x="483798" y="1143000"/>
            <a:ext cx="8382000" cy="2743200"/>
          </a:xfrm>
          <a:prstGeom prst="rect">
            <a:avLst/>
          </a:prstGeom>
          <a:noFill/>
          <a:ln>
            <a:noFill/>
          </a:ln>
        </p:spPr>
        <p:txBody>
          <a:bodyPr spcFirstLastPara="1" wrap="square" lIns="91425" tIns="45700" rIns="91425" bIns="45700" anchor="t" anchorCtr="0">
            <a:noAutofit/>
          </a:bodyPr>
          <a:lstStyle/>
          <a:p>
            <a:pPr marL="0" lvl="0" indent="0" algn="just" rtl="0">
              <a:lnSpc>
                <a:spcPct val="130000"/>
              </a:lnSpc>
              <a:spcBef>
                <a:spcPts val="0"/>
              </a:spcBef>
              <a:spcAft>
                <a:spcPts val="0"/>
              </a:spcAft>
              <a:buClr>
                <a:schemeClr val="dk1"/>
              </a:buClr>
              <a:buSzPts val="1800"/>
              <a:buFont typeface="Noto Sans Symbols"/>
              <a:buNone/>
            </a:pPr>
            <a:r>
              <a:rPr lang="en-US" sz="1800" i="1">
                <a:solidFill>
                  <a:schemeClr val="dk1"/>
                </a:solidFill>
                <a:latin typeface="Tahoma"/>
                <a:ea typeface="Tahoma"/>
                <a:cs typeface="Tahoma"/>
                <a:sym typeface="Tahoma"/>
              </a:rPr>
              <a:t>Professor Jack W. Meiland, offering advice to college students:  </a:t>
            </a:r>
            <a:endParaRPr/>
          </a:p>
          <a:p>
            <a:pPr marL="0" lvl="0" indent="0" algn="just" rtl="0">
              <a:lnSpc>
                <a:spcPct val="150000"/>
              </a:lnSpc>
              <a:spcBef>
                <a:spcPts val="400"/>
              </a:spcBef>
              <a:spcAft>
                <a:spcPts val="0"/>
              </a:spcAft>
              <a:buClr>
                <a:schemeClr val="dk1"/>
              </a:buClr>
              <a:buSzPts val="2000"/>
              <a:buFont typeface="Noto Sans Symbols"/>
              <a:buNone/>
            </a:pPr>
            <a:r>
              <a:rPr lang="en-US" sz="2000">
                <a:solidFill>
                  <a:schemeClr val="dk1"/>
                </a:solidFill>
                <a:latin typeface="Tahoma"/>
                <a:ea typeface="Tahoma"/>
                <a:cs typeface="Tahoma"/>
                <a:sym typeface="Tahoma"/>
              </a:rPr>
              <a:t>There is one question which you should not  ask, nor feel any temptation to ask, your instructor. That question is: “Will this be on the exam?” This question infuriates many instructors, and rightly so. For this question indicates that your main interest is in getting through the course with a good grade rather than in learning what the instructor has to teach. It is insulting to the teacher who has worked hard to put you in a position to appreciate the material - its intrinsic interest, its subtlety, its complexity.  </a:t>
            </a:r>
            <a:endParaRPr sz="2800">
              <a:solidFill>
                <a:schemeClr val="dk1"/>
              </a:solidFill>
              <a:latin typeface="Tahoma"/>
              <a:ea typeface="Tahoma"/>
              <a:cs typeface="Tahoma"/>
              <a:sym typeface="Tahoma"/>
            </a:endParaRPr>
          </a:p>
        </p:txBody>
      </p:sp>
    </p:spTree>
  </p:cSld>
  <p:clrMapOvr>
    <a:masterClrMapping/>
  </p:clrMapOvr>
  <p:transition spd="med">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6"/>
          <p:cNvSpPr txBox="1">
            <a:spLocks noGrp="1"/>
          </p:cNvSpPr>
          <p:nvPr>
            <p:ph type="subTitle" idx="1"/>
          </p:nvPr>
        </p:nvSpPr>
        <p:spPr>
          <a:xfrm>
            <a:off x="0" y="773667"/>
            <a:ext cx="8915400" cy="3012057"/>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spcBef>
                <a:spcPts val="0"/>
              </a:spcBef>
              <a:spcAft>
                <a:spcPts val="0"/>
              </a:spcAft>
              <a:buClr>
                <a:schemeClr val="dk1"/>
              </a:buClr>
              <a:buSzPct val="100000"/>
              <a:buFont typeface="Noto Sans Symbols"/>
              <a:buNone/>
            </a:pPr>
            <a:r>
              <a:rPr lang="en-US" sz="1800" i="1">
                <a:solidFill>
                  <a:schemeClr val="dk1"/>
                </a:solidFill>
                <a:latin typeface="Tahoma"/>
                <a:ea typeface="Tahoma"/>
                <a:cs typeface="Tahoma"/>
                <a:sym typeface="Tahoma"/>
              </a:rPr>
              <a:t>Professor Jack W. Meiland, offering advice to college students: </a:t>
            </a:r>
            <a:r>
              <a:rPr lang="en-US" sz="2400">
                <a:solidFill>
                  <a:schemeClr val="dk1"/>
                </a:solidFill>
                <a:latin typeface="Tahoma"/>
                <a:ea typeface="Tahoma"/>
                <a:cs typeface="Tahoma"/>
                <a:sym typeface="Tahoma"/>
              </a:rPr>
              <a:t> </a:t>
            </a:r>
            <a:endParaRPr/>
          </a:p>
          <a:p>
            <a:pPr marL="0" lvl="0" indent="0" algn="just" rtl="0">
              <a:spcBef>
                <a:spcPts val="370"/>
              </a:spcBef>
              <a:spcAft>
                <a:spcPts val="0"/>
              </a:spcAft>
              <a:buClr>
                <a:srgbClr val="888888"/>
              </a:buClr>
              <a:buSzPct val="100000"/>
              <a:buFont typeface="Noto Sans Symbols"/>
              <a:buNone/>
            </a:pPr>
            <a:endParaRPr sz="2000">
              <a:solidFill>
                <a:schemeClr val="dk1"/>
              </a:solidFill>
              <a:latin typeface="Tahoma"/>
              <a:ea typeface="Tahoma"/>
              <a:cs typeface="Tahoma"/>
              <a:sym typeface="Tahoma"/>
            </a:endParaRPr>
          </a:p>
          <a:p>
            <a:pPr marL="0" lvl="0" indent="0" algn="just" rtl="0">
              <a:lnSpc>
                <a:spcPct val="160000"/>
              </a:lnSpc>
              <a:spcBef>
                <a:spcPts val="370"/>
              </a:spcBef>
              <a:spcAft>
                <a:spcPts val="0"/>
              </a:spcAft>
              <a:buClr>
                <a:schemeClr val="dk1"/>
              </a:buClr>
              <a:buSzPct val="100000"/>
              <a:buFont typeface="Noto Sans Symbols"/>
              <a:buNone/>
            </a:pPr>
            <a:r>
              <a:rPr lang="en-US" sz="2000">
                <a:solidFill>
                  <a:schemeClr val="dk1"/>
                </a:solidFill>
                <a:latin typeface="Tahoma"/>
                <a:ea typeface="Tahoma"/>
                <a:cs typeface="Tahoma"/>
                <a:sym typeface="Tahoma"/>
              </a:rPr>
              <a:t>(1)You should not ask your instructor about the exam contents. </a:t>
            </a:r>
            <a:r>
              <a:rPr lang="en-US" sz="2000" u="sng">
                <a:solidFill>
                  <a:schemeClr val="dk1"/>
                </a:solidFill>
                <a:latin typeface="Tahoma"/>
                <a:ea typeface="Tahoma"/>
                <a:cs typeface="Tahoma"/>
                <a:sym typeface="Tahoma"/>
              </a:rPr>
              <a:t>First</a:t>
            </a:r>
            <a:r>
              <a:rPr lang="en-US" sz="2000">
                <a:solidFill>
                  <a:schemeClr val="dk1"/>
                </a:solidFill>
                <a:latin typeface="Tahoma"/>
                <a:ea typeface="Tahoma"/>
                <a:cs typeface="Tahoma"/>
                <a:sym typeface="Tahoma"/>
              </a:rPr>
              <a:t>, (2)your question indicates that you’re more interested in a good grade rather than in learning, so (3)it makes your instructor angry. Second, (4)this question is insulting to your instructor because (5)he/she has made great efforts to inspire you with the lesson. </a:t>
            </a:r>
            <a:endParaRPr/>
          </a:p>
          <a:p>
            <a:pPr marL="0" lvl="0" indent="0" algn="just" rtl="0">
              <a:lnSpc>
                <a:spcPct val="140000"/>
              </a:lnSpc>
              <a:spcBef>
                <a:spcPts val="444"/>
              </a:spcBef>
              <a:spcAft>
                <a:spcPts val="0"/>
              </a:spcAft>
              <a:buClr>
                <a:srgbClr val="888888"/>
              </a:buClr>
              <a:buSzPct val="100000"/>
              <a:buFont typeface="Noto Sans Symbols"/>
              <a:buNone/>
            </a:pPr>
            <a:endParaRPr sz="2400">
              <a:latin typeface="Tahoma"/>
              <a:ea typeface="Tahoma"/>
              <a:cs typeface="Tahoma"/>
              <a:sym typeface="Tahoma"/>
            </a:endParaRPr>
          </a:p>
        </p:txBody>
      </p:sp>
      <p:sp>
        <p:nvSpPr>
          <p:cNvPr id="573" name="Google Shape;573;p56"/>
          <p:cNvSpPr txBox="1"/>
          <p:nvPr/>
        </p:nvSpPr>
        <p:spPr>
          <a:xfrm>
            <a:off x="4419600" y="5715000"/>
            <a:ext cx="457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C00000"/>
                </a:solidFill>
                <a:latin typeface="Tahoma"/>
                <a:ea typeface="Tahoma"/>
                <a:cs typeface="Tahoma"/>
                <a:sym typeface="Tahoma"/>
              </a:rPr>
              <a:t>1</a:t>
            </a:r>
            <a:endParaRPr/>
          </a:p>
        </p:txBody>
      </p:sp>
      <p:sp>
        <p:nvSpPr>
          <p:cNvPr id="574" name="Google Shape;574;p56"/>
          <p:cNvSpPr txBox="1"/>
          <p:nvPr/>
        </p:nvSpPr>
        <p:spPr>
          <a:xfrm>
            <a:off x="3276600" y="36576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ahoma"/>
                <a:ea typeface="Tahoma"/>
                <a:cs typeface="Tahoma"/>
                <a:sym typeface="Tahoma"/>
              </a:rPr>
              <a:t>2</a:t>
            </a:r>
            <a:endParaRPr/>
          </a:p>
        </p:txBody>
      </p:sp>
      <p:sp>
        <p:nvSpPr>
          <p:cNvPr id="575" name="Google Shape;575;p56"/>
          <p:cNvSpPr txBox="1"/>
          <p:nvPr/>
        </p:nvSpPr>
        <p:spPr>
          <a:xfrm>
            <a:off x="3276600" y="47244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ahoma"/>
                <a:ea typeface="Tahoma"/>
                <a:cs typeface="Tahoma"/>
                <a:sym typeface="Tahoma"/>
              </a:rPr>
              <a:t>3</a:t>
            </a:r>
            <a:endParaRPr/>
          </a:p>
        </p:txBody>
      </p:sp>
      <p:sp>
        <p:nvSpPr>
          <p:cNvPr id="576" name="Google Shape;576;p56"/>
          <p:cNvSpPr txBox="1"/>
          <p:nvPr/>
        </p:nvSpPr>
        <p:spPr>
          <a:xfrm>
            <a:off x="5562600" y="36576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ahoma"/>
                <a:ea typeface="Tahoma"/>
                <a:cs typeface="Tahoma"/>
                <a:sym typeface="Tahoma"/>
              </a:rPr>
              <a:t>5</a:t>
            </a:r>
            <a:endParaRPr/>
          </a:p>
        </p:txBody>
      </p:sp>
      <p:sp>
        <p:nvSpPr>
          <p:cNvPr id="577" name="Google Shape;577;p56"/>
          <p:cNvSpPr txBox="1"/>
          <p:nvPr/>
        </p:nvSpPr>
        <p:spPr>
          <a:xfrm>
            <a:off x="5562600" y="4724400"/>
            <a:ext cx="4572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ahoma"/>
                <a:ea typeface="Tahoma"/>
                <a:cs typeface="Tahoma"/>
                <a:sym typeface="Tahoma"/>
              </a:rPr>
              <a:t>4</a:t>
            </a:r>
            <a:endParaRPr/>
          </a:p>
        </p:txBody>
      </p:sp>
      <p:sp>
        <p:nvSpPr>
          <p:cNvPr id="578" name="Google Shape;578;p56"/>
          <p:cNvSpPr/>
          <p:nvPr/>
        </p:nvSpPr>
        <p:spPr>
          <a:xfrm>
            <a:off x="3352800" y="4191000"/>
            <a:ext cx="152400" cy="369332"/>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Tahoma"/>
              <a:ea typeface="Tahoma"/>
              <a:cs typeface="Tahoma"/>
              <a:sym typeface="Tahoma"/>
            </a:endParaRPr>
          </a:p>
        </p:txBody>
      </p:sp>
      <p:sp>
        <p:nvSpPr>
          <p:cNvPr id="579" name="Google Shape;579;p56"/>
          <p:cNvSpPr/>
          <p:nvPr/>
        </p:nvSpPr>
        <p:spPr>
          <a:xfrm>
            <a:off x="5651742" y="4191000"/>
            <a:ext cx="152400" cy="369332"/>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Tahoma"/>
              <a:ea typeface="Tahoma"/>
              <a:cs typeface="Tahoma"/>
              <a:sym typeface="Tahoma"/>
            </a:endParaRPr>
          </a:p>
        </p:txBody>
      </p:sp>
      <p:sp>
        <p:nvSpPr>
          <p:cNvPr id="580" name="Google Shape;580;p56"/>
          <p:cNvSpPr/>
          <p:nvPr/>
        </p:nvSpPr>
        <p:spPr>
          <a:xfrm rot="-2550028">
            <a:off x="3810736" y="5275762"/>
            <a:ext cx="137704" cy="369332"/>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Tahoma"/>
              <a:ea typeface="Tahoma"/>
              <a:cs typeface="Tahoma"/>
              <a:sym typeface="Tahoma"/>
            </a:endParaRPr>
          </a:p>
        </p:txBody>
      </p:sp>
      <p:sp>
        <p:nvSpPr>
          <p:cNvPr id="581" name="Google Shape;581;p56"/>
          <p:cNvSpPr/>
          <p:nvPr/>
        </p:nvSpPr>
        <p:spPr>
          <a:xfrm rot="2567837">
            <a:off x="5126546" y="5306245"/>
            <a:ext cx="108623" cy="369332"/>
          </a:xfrm>
          <a:prstGeom prst="down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Tahoma"/>
              <a:ea typeface="Tahoma"/>
              <a:cs typeface="Tahoma"/>
              <a:sym typeface="Tahoma"/>
            </a:endParaRPr>
          </a:p>
        </p:txBody>
      </p:sp>
      <p:sp>
        <p:nvSpPr>
          <p:cNvPr id="582" name="Google Shape;582;p56"/>
          <p:cNvSpPr txBox="1">
            <a:spLocks noGrp="1"/>
          </p:cNvSpPr>
          <p:nvPr>
            <p:ph type="ctrTitle"/>
          </p:nvPr>
        </p:nvSpPr>
        <p:spPr>
          <a:xfrm>
            <a:off x="0" y="76199"/>
            <a:ext cx="87630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latin typeface="Tahoma"/>
                <a:ea typeface="Tahoma"/>
                <a:cs typeface="Tahoma"/>
                <a:sym typeface="Tahoma"/>
              </a:rPr>
              <a:t>Standardized argument 1</a:t>
            </a:r>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7"/>
          <p:cNvSpPr txBox="1">
            <a:spLocks noGrp="1"/>
          </p:cNvSpPr>
          <p:nvPr>
            <p:ph type="subTitle" idx="1"/>
          </p:nvPr>
        </p:nvSpPr>
        <p:spPr>
          <a:xfrm>
            <a:off x="247290" y="990600"/>
            <a:ext cx="8686800" cy="2590800"/>
          </a:xfrm>
          <a:prstGeom prst="rect">
            <a:avLst/>
          </a:prstGeom>
          <a:noFill/>
          <a:ln>
            <a:noFill/>
          </a:ln>
        </p:spPr>
        <p:txBody>
          <a:bodyPr spcFirstLastPara="1" wrap="square" lIns="91425" tIns="45700" rIns="91425" bIns="45700" anchor="t" anchorCtr="0">
            <a:normAutofit fontScale="77500" lnSpcReduction="20000"/>
          </a:bodyPr>
          <a:lstStyle/>
          <a:p>
            <a:pPr marL="0" lvl="0" indent="0" algn="just" rtl="0">
              <a:lnSpc>
                <a:spcPct val="170000"/>
              </a:lnSpc>
              <a:spcBef>
                <a:spcPts val="0"/>
              </a:spcBef>
              <a:spcAft>
                <a:spcPts val="0"/>
              </a:spcAft>
              <a:buClr>
                <a:schemeClr val="dk1"/>
              </a:buClr>
              <a:buSzPct val="100000"/>
              <a:buFont typeface="Noto Sans Symbols"/>
              <a:buNone/>
            </a:pPr>
            <a:r>
              <a:rPr lang="en-US" sz="1900" i="1">
                <a:solidFill>
                  <a:schemeClr val="dk1"/>
                </a:solidFill>
                <a:latin typeface="Tahoma"/>
                <a:ea typeface="Tahoma"/>
                <a:cs typeface="Tahoma"/>
                <a:sym typeface="Tahoma"/>
              </a:rPr>
              <a:t>Professor Jack W. Meiland, offering advice to college students:  </a:t>
            </a:r>
            <a:endParaRPr/>
          </a:p>
          <a:p>
            <a:pPr marL="0" lvl="0" indent="0" algn="just" rtl="0">
              <a:lnSpc>
                <a:spcPct val="170000"/>
              </a:lnSpc>
              <a:spcBef>
                <a:spcPts val="356"/>
              </a:spcBef>
              <a:spcAft>
                <a:spcPts val="0"/>
              </a:spcAft>
              <a:buClr>
                <a:schemeClr val="dk1"/>
              </a:buClr>
              <a:buSzPct val="100000"/>
              <a:buFont typeface="Noto Sans Symbols"/>
              <a:buNone/>
            </a:pPr>
            <a:r>
              <a:rPr lang="en-US" sz="2300">
                <a:solidFill>
                  <a:schemeClr val="dk1"/>
                </a:solidFill>
                <a:latin typeface="Tahoma"/>
                <a:ea typeface="Tahoma"/>
                <a:cs typeface="Tahoma"/>
                <a:sym typeface="Tahoma"/>
              </a:rPr>
              <a:t>(1) Your question about the exam contents indicates that you’re more interested in a good grade rather than in learning, so (2)it makes your instructor angry. (3)This question is also insulting to your instructor because (4)he/she has made great efforts to inspire you with the lesson. (5)For those reasons, you should not ask your instructor about the exam contents.   </a:t>
            </a:r>
            <a:endParaRPr/>
          </a:p>
          <a:p>
            <a:pPr marL="0" lvl="0" indent="0" algn="just" rtl="0">
              <a:lnSpc>
                <a:spcPct val="140000"/>
              </a:lnSpc>
              <a:spcBef>
                <a:spcPts val="372"/>
              </a:spcBef>
              <a:spcAft>
                <a:spcPts val="0"/>
              </a:spcAft>
              <a:buClr>
                <a:srgbClr val="888888"/>
              </a:buClr>
              <a:buSzPct val="100000"/>
              <a:buFont typeface="Noto Sans Symbols"/>
              <a:buNone/>
            </a:pPr>
            <a:endParaRPr sz="2400">
              <a:latin typeface="Tahoma"/>
              <a:ea typeface="Tahoma"/>
              <a:cs typeface="Tahoma"/>
              <a:sym typeface="Tahoma"/>
            </a:endParaRPr>
          </a:p>
        </p:txBody>
      </p:sp>
      <p:pic>
        <p:nvPicPr>
          <p:cNvPr id="588" name="Google Shape;588;p57"/>
          <p:cNvPicPr preferRelativeResize="0"/>
          <p:nvPr/>
        </p:nvPicPr>
        <p:blipFill rotWithShape="1">
          <a:blip r:embed="rId3">
            <a:alphaModFix/>
          </a:blip>
          <a:srcRect/>
          <a:stretch/>
        </p:blipFill>
        <p:spPr>
          <a:xfrm>
            <a:off x="3543774" y="4038600"/>
            <a:ext cx="2152780" cy="2563392"/>
          </a:xfrm>
          <a:prstGeom prst="rect">
            <a:avLst/>
          </a:prstGeom>
          <a:noFill/>
          <a:ln>
            <a:noFill/>
          </a:ln>
        </p:spPr>
      </p:pic>
      <p:sp>
        <p:nvSpPr>
          <p:cNvPr id="589" name="Google Shape;589;p57"/>
          <p:cNvSpPr txBox="1">
            <a:spLocks noGrp="1"/>
          </p:cNvSpPr>
          <p:nvPr>
            <p:ph type="ctrTitle"/>
          </p:nvPr>
        </p:nvSpPr>
        <p:spPr>
          <a:xfrm>
            <a:off x="0" y="76199"/>
            <a:ext cx="87630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latin typeface="Tahoma"/>
                <a:ea typeface="Tahoma"/>
                <a:cs typeface="Tahoma"/>
                <a:sym typeface="Tahoma"/>
              </a:rPr>
              <a:t>Standardized argument 2</a:t>
            </a:r>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8"/>
          <p:cNvSpPr txBox="1">
            <a:spLocks noGrp="1"/>
          </p:cNvSpPr>
          <p:nvPr>
            <p:ph type="ctrTitle"/>
          </p:nvPr>
        </p:nvSpPr>
        <p:spPr>
          <a:xfrm>
            <a:off x="352425" y="76200"/>
            <a:ext cx="87630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a:latin typeface="Tahoma"/>
                <a:ea typeface="Tahoma"/>
                <a:cs typeface="Tahoma"/>
                <a:sym typeface="Tahoma"/>
              </a:rPr>
              <a:t>Practice: Standardize this argument</a:t>
            </a:r>
            <a:endParaRPr/>
          </a:p>
        </p:txBody>
      </p:sp>
      <p:sp>
        <p:nvSpPr>
          <p:cNvPr id="596" name="Google Shape;596;p58"/>
          <p:cNvSpPr txBox="1">
            <a:spLocks noGrp="1"/>
          </p:cNvSpPr>
          <p:nvPr>
            <p:ph type="subTitle" idx="1"/>
          </p:nvPr>
        </p:nvSpPr>
        <p:spPr>
          <a:xfrm>
            <a:off x="190499" y="762000"/>
            <a:ext cx="8763001" cy="4114800"/>
          </a:xfrm>
          <a:prstGeom prst="rect">
            <a:avLst/>
          </a:prstGeom>
          <a:noFill/>
          <a:ln>
            <a:noFill/>
          </a:ln>
        </p:spPr>
        <p:txBody>
          <a:bodyPr spcFirstLastPara="1" wrap="square" lIns="91425" tIns="45700" rIns="91425" bIns="45700" anchor="t" anchorCtr="0">
            <a:noAutofit/>
          </a:bodyPr>
          <a:lstStyle/>
          <a:p>
            <a:pPr marL="0" lvl="0" indent="0" algn="just" rtl="0">
              <a:lnSpc>
                <a:spcPct val="125000"/>
              </a:lnSpc>
              <a:spcBef>
                <a:spcPts val="0"/>
              </a:spcBef>
              <a:spcAft>
                <a:spcPts val="0"/>
              </a:spcAft>
              <a:buClr>
                <a:schemeClr val="dk1"/>
              </a:buClr>
              <a:buSzPts val="2000"/>
              <a:buNone/>
            </a:pPr>
            <a:r>
              <a:rPr lang="en-US" sz="2000" dirty="0">
                <a:solidFill>
                  <a:schemeClr val="dk1"/>
                </a:solidFill>
                <a:latin typeface="Tahoma"/>
                <a:ea typeface="Tahoma"/>
                <a:cs typeface="Tahoma"/>
                <a:sym typeface="Tahoma"/>
              </a:rPr>
              <a:t>My opinion regarding the amount of homework a child receives is basically threefold. I don’t believe the children should receive any homework whatsoever. One, because the teacher has seven or eight hours during the course of the school day to instruct children and do assignments with them, to review material for tests. They do not need to be sending work home. To me, homework is an excuse for a teacher’s lack of ability to do their job properly. Two, there are too many children that come home with either no adult there or no adult with the ability to help them with their homework. That places too many children at a disadvantage compared to other children who have their parents there to help them with their homework. Three, an adult spends eight hours at work, comes home, and has the rest of the day to enjoy themselves. That is a luxury that a child should definitely be afforded. They don’t need to spend time after school. Teacher, it is time to wake up. </a:t>
            </a:r>
            <a:endParaRPr dirty="0"/>
          </a:p>
        </p:txBody>
      </p:sp>
    </p:spTree>
  </p:cSld>
  <p:clrMapOvr>
    <a:masterClrMapping/>
  </p:clrMapOvr>
  <p:transition spd="med">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9"/>
          <p:cNvSpPr txBox="1">
            <a:spLocks noGrp="1"/>
          </p:cNvSpPr>
          <p:nvPr>
            <p:ph type="ctrTitle"/>
          </p:nvPr>
        </p:nvSpPr>
        <p:spPr>
          <a:xfrm>
            <a:off x="190500" y="228600"/>
            <a:ext cx="8763000" cy="533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latin typeface="Tahoma"/>
                <a:ea typeface="Tahoma"/>
                <a:cs typeface="Tahoma"/>
                <a:sym typeface="Tahoma"/>
              </a:rPr>
              <a:t>Standardized argument</a:t>
            </a:r>
            <a:endParaRPr/>
          </a:p>
        </p:txBody>
      </p:sp>
      <p:sp>
        <p:nvSpPr>
          <p:cNvPr id="602" name="Google Shape;602;p59"/>
          <p:cNvSpPr/>
          <p:nvPr/>
        </p:nvSpPr>
        <p:spPr>
          <a:xfrm>
            <a:off x="0" y="1143000"/>
            <a:ext cx="9144000" cy="4114800"/>
          </a:xfrm>
          <a:prstGeom prst="rect">
            <a:avLst/>
          </a:prstGeom>
          <a:noFill/>
          <a:ln>
            <a:noFill/>
          </a:ln>
        </p:spPr>
        <p:txBody>
          <a:bodyPr spcFirstLastPara="1" wrap="square" lIns="91425" tIns="45700" rIns="91425" bIns="45700" anchor="t" anchorCtr="0">
            <a:noAutofit/>
          </a:bodyPr>
          <a:lstStyle/>
          <a:p>
            <a:pPr marL="609600" marR="0" lvl="0" indent="-609600" algn="l" rtl="0">
              <a:lnSpc>
                <a:spcPct val="150000"/>
              </a:lnSpc>
              <a:spcBef>
                <a:spcPts val="0"/>
              </a:spcBef>
              <a:spcAft>
                <a:spcPts val="0"/>
              </a:spcAft>
              <a:buClr>
                <a:schemeClr val="hlink"/>
              </a:buClr>
              <a:buSzPts val="1260"/>
              <a:buFont typeface="Noto Sans Symbols"/>
              <a:buNone/>
            </a:pPr>
            <a:r>
              <a:rPr lang="en-US" sz="1800" b="0">
                <a:solidFill>
                  <a:schemeClr val="dk1"/>
                </a:solidFill>
                <a:latin typeface="Tahoma"/>
                <a:ea typeface="Tahoma"/>
                <a:cs typeface="Tahoma"/>
                <a:sym typeface="Tahoma"/>
              </a:rPr>
              <a:t>	</a:t>
            </a:r>
            <a:r>
              <a:rPr lang="en-US" sz="2400" b="0">
                <a:solidFill>
                  <a:schemeClr val="dk1"/>
                </a:solidFill>
                <a:latin typeface="Tahoma"/>
                <a:ea typeface="Tahoma"/>
                <a:cs typeface="Tahoma"/>
                <a:sym typeface="Tahoma"/>
              </a:rPr>
              <a:t>Children should not be given any homework for three reasons. </a:t>
            </a:r>
            <a:r>
              <a:rPr lang="en-US" sz="2400" b="1">
                <a:solidFill>
                  <a:schemeClr val="dk1"/>
                </a:solidFill>
                <a:latin typeface="Tahoma"/>
                <a:ea typeface="Tahoma"/>
                <a:cs typeface="Tahoma"/>
                <a:sym typeface="Tahoma"/>
              </a:rPr>
              <a:t>First</a:t>
            </a:r>
            <a:r>
              <a:rPr lang="en-US" sz="2400" b="0">
                <a:solidFill>
                  <a:schemeClr val="dk1"/>
                </a:solidFill>
                <a:latin typeface="Tahoma"/>
                <a:ea typeface="Tahoma"/>
                <a:cs typeface="Tahoma"/>
                <a:sym typeface="Tahoma"/>
              </a:rPr>
              <a:t>, they work enough with their teachers in class for eight hours, so no more assignments or review materials are needed at home. </a:t>
            </a:r>
            <a:r>
              <a:rPr lang="en-US" sz="2400" b="1">
                <a:solidFill>
                  <a:schemeClr val="dk1"/>
                </a:solidFill>
                <a:latin typeface="Tahoma"/>
                <a:ea typeface="Tahoma"/>
                <a:cs typeface="Tahoma"/>
                <a:sym typeface="Tahoma"/>
              </a:rPr>
              <a:t>Second</a:t>
            </a:r>
            <a:r>
              <a:rPr lang="en-US" sz="2400" b="0">
                <a:solidFill>
                  <a:schemeClr val="dk1"/>
                </a:solidFill>
                <a:latin typeface="Tahoma"/>
                <a:ea typeface="Tahoma"/>
                <a:cs typeface="Tahoma"/>
                <a:sym typeface="Tahoma"/>
              </a:rPr>
              <a:t>, homework is an obstacle for too many children who have no adult relatives to help or unable to help. </a:t>
            </a:r>
            <a:r>
              <a:rPr lang="en-US" sz="2400" b="1">
                <a:solidFill>
                  <a:schemeClr val="dk1"/>
                </a:solidFill>
                <a:latin typeface="Tahoma"/>
                <a:ea typeface="Tahoma"/>
                <a:cs typeface="Tahoma"/>
                <a:sym typeface="Tahoma"/>
              </a:rPr>
              <a:t>Third</a:t>
            </a:r>
            <a:r>
              <a:rPr lang="en-US" sz="2400" b="0">
                <a:solidFill>
                  <a:schemeClr val="dk1"/>
                </a:solidFill>
                <a:latin typeface="Tahoma"/>
                <a:ea typeface="Tahoma"/>
                <a:cs typeface="Tahoma"/>
                <a:sym typeface="Tahoma"/>
              </a:rPr>
              <a:t>, like adults, children need a rest after 8 hours at school. </a:t>
            </a:r>
            <a:endParaRPr/>
          </a:p>
          <a:p>
            <a:pPr marL="609600" marR="0" lvl="0" indent="-485140" algn="l" rtl="0">
              <a:lnSpc>
                <a:spcPct val="135000"/>
              </a:lnSpc>
              <a:spcBef>
                <a:spcPts val="560"/>
              </a:spcBef>
              <a:spcAft>
                <a:spcPts val="0"/>
              </a:spcAft>
              <a:buClr>
                <a:schemeClr val="hlink"/>
              </a:buClr>
              <a:buSzPts val="1960"/>
              <a:buFont typeface="Noto Sans Symbols"/>
              <a:buNone/>
            </a:pPr>
            <a:endParaRPr sz="2800" b="0">
              <a:solidFill>
                <a:schemeClr val="dk1"/>
              </a:solidFill>
              <a:latin typeface="Tahoma"/>
              <a:ea typeface="Tahoma"/>
              <a:cs typeface="Tahoma"/>
              <a:sym typeface="Tahoma"/>
            </a:endParaRPr>
          </a:p>
          <a:p>
            <a:pPr marL="0" marR="0" lvl="0" indent="0" algn="l" rtl="0">
              <a:lnSpc>
                <a:spcPct val="135000"/>
              </a:lnSpc>
              <a:spcBef>
                <a:spcPts val="480"/>
              </a:spcBef>
              <a:spcAft>
                <a:spcPts val="0"/>
              </a:spcAft>
              <a:buNone/>
            </a:pPr>
            <a:endParaRPr sz="2400" b="0">
              <a:solidFill>
                <a:schemeClr val="dk1"/>
              </a:solidFill>
              <a:latin typeface="Tahoma"/>
              <a:ea typeface="Tahoma"/>
              <a:cs typeface="Tahoma"/>
              <a:sym typeface="Tahoma"/>
            </a:endParaRPr>
          </a:p>
        </p:txBody>
      </p:sp>
    </p:spTree>
  </p:cSld>
  <p:clrMapOvr>
    <a:masterClrMapping/>
  </p:clrMapOvr>
  <p:transition spd="med">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0"/>
          <p:cNvSpPr txBox="1">
            <a:spLocks noGrp="1"/>
          </p:cNvSpPr>
          <p:nvPr>
            <p:ph type="title"/>
          </p:nvPr>
        </p:nvSpPr>
        <p:spPr>
          <a:xfrm>
            <a:off x="504825" y="161825"/>
            <a:ext cx="8229600" cy="36933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t>Assignment </a:t>
            </a:r>
            <a:endParaRPr/>
          </a:p>
        </p:txBody>
      </p:sp>
      <p:sp>
        <p:nvSpPr>
          <p:cNvPr id="608" name="Google Shape;608;p60"/>
          <p:cNvSpPr txBox="1"/>
          <p:nvPr/>
        </p:nvSpPr>
        <p:spPr>
          <a:xfrm>
            <a:off x="561975" y="835372"/>
            <a:ext cx="7924800" cy="5778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a:solidFill>
                  <a:schemeClr val="dk1"/>
                </a:solidFill>
                <a:latin typeface="Tahoma"/>
                <a:ea typeface="Tahoma"/>
                <a:cs typeface="Tahoma"/>
                <a:sym typeface="Tahoma"/>
              </a:rPr>
              <a:t>Do the FIVE tasks in the next slides.</a:t>
            </a:r>
            <a:endParaRPr/>
          </a:p>
        </p:txBody>
      </p:sp>
      <p:sp>
        <p:nvSpPr>
          <p:cNvPr id="609" name="Google Shape;609;p60"/>
          <p:cNvSpPr txBox="1"/>
          <p:nvPr/>
        </p:nvSpPr>
        <p:spPr>
          <a:xfrm>
            <a:off x="561975" y="5294698"/>
            <a:ext cx="8305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ahoma"/>
                <a:ea typeface="Tahoma"/>
                <a:cs typeface="Tahoma"/>
                <a:sym typeface="Tahoma"/>
              </a:rPr>
              <a:t>Note: Delete lesson slides; only keep the assignment slides. </a:t>
            </a:r>
            <a:endParaRPr dirty="0"/>
          </a:p>
        </p:txBody>
      </p:sp>
      <p:sp>
        <p:nvSpPr>
          <p:cNvPr id="610" name="Google Shape;610;p60"/>
          <p:cNvSpPr txBox="1"/>
          <p:nvPr/>
        </p:nvSpPr>
        <p:spPr>
          <a:xfrm>
            <a:off x="561975" y="1818063"/>
            <a:ext cx="4800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Tahoma"/>
                <a:ea typeface="Tahoma"/>
                <a:cs typeface="Tahoma"/>
                <a:sym typeface="Tahoma"/>
              </a:rPr>
              <a:t>Link to submit: </a:t>
            </a:r>
            <a:endParaRPr dirty="0"/>
          </a:p>
        </p:txBody>
      </p:sp>
      <p:sp>
        <p:nvSpPr>
          <p:cNvPr id="4" name="TextBox 3">
            <a:extLst>
              <a:ext uri="{FF2B5EF4-FFF2-40B4-BE49-F238E27FC236}">
                <a16:creationId xmlns:a16="http://schemas.microsoft.com/office/drawing/2014/main" id="{1503AEDD-8E34-C321-BB59-4A970448B865}"/>
              </a:ext>
            </a:extLst>
          </p:cNvPr>
          <p:cNvSpPr txBox="1"/>
          <p:nvPr/>
        </p:nvSpPr>
        <p:spPr>
          <a:xfrm>
            <a:off x="2286000" y="3046968"/>
            <a:ext cx="4572000" cy="738664"/>
          </a:xfrm>
          <a:prstGeom prst="rect">
            <a:avLst/>
          </a:prstGeom>
          <a:noFill/>
        </p:spPr>
        <p:txBody>
          <a:bodyPr wrap="square">
            <a:spAutoFit/>
          </a:bodyPr>
          <a:lstStyle/>
          <a:p>
            <a:pPr rtl="0">
              <a:spcBef>
                <a:spcPts val="0"/>
              </a:spcBef>
              <a:spcAft>
                <a:spcPts val="0"/>
              </a:spcAft>
            </a:pPr>
            <a:r>
              <a:rPr lang="en-US" sz="1400" b="1" i="0" u="sng" strike="noStrike" dirty="0">
                <a:solidFill>
                  <a:srgbClr val="1155CC"/>
                </a:solidFill>
                <a:effectLst/>
                <a:latin typeface="Arial" panose="020B0604020202020204" pitchFamily="34" charset="0"/>
                <a:hlinkClick r:id="rId3"/>
              </a:rPr>
              <a:t>https://</a:t>
            </a:r>
            <a:r>
              <a:rPr lang="en-US" sz="1400" b="1" i="0" u="sng" strike="noStrike" dirty="0" err="1">
                <a:solidFill>
                  <a:srgbClr val="1155CC"/>
                </a:solidFill>
                <a:effectLst/>
                <a:latin typeface="Arial" panose="020B0604020202020204" pitchFamily="34" charset="0"/>
                <a:hlinkClick r:id="rId3"/>
              </a:rPr>
              <a:t>forms.gle</a:t>
            </a:r>
            <a:r>
              <a:rPr lang="en-US" sz="1400" b="1" i="0" u="sng" strike="noStrike" dirty="0">
                <a:solidFill>
                  <a:srgbClr val="1155CC"/>
                </a:solidFill>
                <a:effectLst/>
                <a:latin typeface="Arial" panose="020B0604020202020204" pitchFamily="34" charset="0"/>
                <a:hlinkClick r:id="rId3"/>
              </a:rPr>
              <a:t>/</a:t>
            </a:r>
            <a:r>
              <a:rPr lang="en-US" sz="1400" b="1" i="0" u="sng" strike="noStrike" dirty="0" err="1">
                <a:solidFill>
                  <a:srgbClr val="1155CC"/>
                </a:solidFill>
                <a:effectLst/>
                <a:latin typeface="Arial" panose="020B0604020202020204" pitchFamily="34" charset="0"/>
                <a:hlinkClick r:id="rId3"/>
              </a:rPr>
              <a:t>mBrGhEDPUMoKs2Pe9</a:t>
            </a:r>
            <a:endParaRPr lang="en-US" b="0" dirty="0">
              <a:effectLst/>
            </a:endParaRPr>
          </a:p>
          <a:p>
            <a:br>
              <a:rPr lang="en-US" dirty="0"/>
            </a:b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1"/>
          <p:cNvSpPr txBox="1"/>
          <p:nvPr/>
        </p:nvSpPr>
        <p:spPr>
          <a:xfrm>
            <a:off x="457200" y="381000"/>
            <a:ext cx="8229600" cy="3349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Task 1: </a:t>
            </a:r>
            <a:r>
              <a:rPr lang="vi-VN" sz="1800" b="1" dirty="0">
                <a:solidFill>
                  <a:schemeClr val="dk1"/>
                </a:solidFill>
                <a:latin typeface="Arial"/>
                <a:ea typeface="Arial"/>
                <a:cs typeface="Arial"/>
                <a:sym typeface="Arial"/>
              </a:rPr>
              <a:t>Number the statements and d</a:t>
            </a:r>
            <a:r>
              <a:rPr lang="en-US" sz="1800" b="1" dirty="0" err="1">
                <a:solidFill>
                  <a:schemeClr val="dk1"/>
                </a:solidFill>
                <a:latin typeface="Arial"/>
                <a:ea typeface="Arial"/>
                <a:cs typeface="Arial"/>
                <a:sym typeface="Arial"/>
              </a:rPr>
              <a:t>iagram</a:t>
            </a:r>
            <a:r>
              <a:rPr lang="en-US" sz="1800" b="1" dirty="0">
                <a:solidFill>
                  <a:schemeClr val="dk1"/>
                </a:solidFill>
                <a:latin typeface="Arial"/>
                <a:ea typeface="Arial"/>
                <a:cs typeface="Arial"/>
                <a:sym typeface="Arial"/>
              </a:rPr>
              <a:t> the argument </a:t>
            </a:r>
            <a:endParaRPr sz="1100" dirty="0"/>
          </a:p>
        </p:txBody>
      </p:sp>
      <p:sp>
        <p:nvSpPr>
          <p:cNvPr id="618" name="Google Shape;618;p61"/>
          <p:cNvSpPr txBox="1">
            <a:spLocks noGrp="1"/>
          </p:cNvSpPr>
          <p:nvPr>
            <p:ph type="body" idx="1"/>
          </p:nvPr>
        </p:nvSpPr>
        <p:spPr>
          <a:xfrm>
            <a:off x="266700" y="1069910"/>
            <a:ext cx="8610600" cy="4953000"/>
          </a:xfrm>
          <a:prstGeom prst="rect">
            <a:avLst/>
          </a:prstGeom>
          <a:noFill/>
          <a:ln>
            <a:noFill/>
          </a:ln>
        </p:spPr>
        <p:txBody>
          <a:bodyPr spcFirstLastPara="1" wrap="square" lIns="91425" tIns="45700" rIns="91425" bIns="45700" anchor="t" anchorCtr="0">
            <a:noAutofit/>
          </a:bodyPr>
          <a:lstStyle/>
          <a:p>
            <a:pPr marL="0" lvl="0" indent="0">
              <a:lnSpc>
                <a:spcPct val="150000"/>
              </a:lnSpc>
              <a:spcBef>
                <a:spcPts val="0"/>
              </a:spcBef>
              <a:buSzPts val="2000"/>
              <a:buNone/>
            </a:pPr>
            <a:r>
              <a:rPr lang="en-US" sz="2000" dirty="0"/>
              <a:t>It is high time drivers turned to hybrid cars which run on gas and electricity as an effective energy solution. These cars automatically turn off their engine when they are not moving. They do not waste energy when they are stuck in traffic or stop long at traffic lights. The electricity source in hybrid cars is a battery.</a:t>
            </a:r>
            <a:r>
              <a:rPr lang="en-US" sz="2000" b="1" dirty="0"/>
              <a:t> </a:t>
            </a:r>
            <a:r>
              <a:rPr lang="en-US" sz="2000" dirty="0"/>
              <a:t>It recharges itself when drivers use the brake. That way, drivers save their time plugging their cars in for a re-supply.</a:t>
            </a:r>
            <a:r>
              <a:rPr lang="en-US" sz="2000" b="1" dirty="0"/>
              <a:t> </a:t>
            </a:r>
            <a:r>
              <a:rPr lang="en-US" sz="2000" dirty="0"/>
              <a:t>Hybrid cars also have smaller engines. This means they consume less gas. Regular cars consume more gas than  they do. Hybrid cars are a great choice for those who care about fashion. </a:t>
            </a:r>
          </a:p>
          <a:p>
            <a:pPr marL="812800" lvl="0" indent="-812800">
              <a:lnSpc>
                <a:spcPct val="120000"/>
              </a:lnSpc>
              <a:spcBef>
                <a:spcPts val="480"/>
              </a:spcBef>
              <a:buSzPts val="2400"/>
              <a:buNone/>
            </a:pPr>
            <a:endParaRPr lang="en-US"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2"/>
          <p:cNvSpPr txBox="1">
            <a:spLocks noGrp="1"/>
          </p:cNvSpPr>
          <p:nvPr>
            <p:ph type="body" idx="1"/>
          </p:nvPr>
        </p:nvSpPr>
        <p:spPr>
          <a:xfrm>
            <a:off x="190500" y="1272396"/>
            <a:ext cx="8763000" cy="5181600"/>
          </a:xfrm>
          <a:prstGeom prst="rect">
            <a:avLst/>
          </a:prstGeom>
          <a:noFill/>
          <a:ln>
            <a:noFill/>
          </a:ln>
        </p:spPr>
        <p:txBody>
          <a:bodyPr spcFirstLastPara="1" wrap="square" lIns="91425" tIns="45700" rIns="91425" bIns="45700" anchor="t" anchorCtr="0">
            <a:noAutofit/>
          </a:bodyPr>
          <a:lstStyle/>
          <a:p>
            <a:pPr marL="0" lvl="0" indent="0" algn="just">
              <a:lnSpc>
                <a:spcPct val="130000"/>
              </a:lnSpc>
              <a:spcBef>
                <a:spcPts val="0"/>
              </a:spcBef>
              <a:buSzPts val="2000"/>
              <a:buNone/>
            </a:pPr>
            <a:r>
              <a:rPr lang="en-US" sz="2000" dirty="0"/>
              <a:t>Computer games can influence children critically. These games separate young players from society, so children cannot learn the important lessons that require social interaction. In addition, these games only focus on patterns. That is why children do not develop their mental skills well if they are addicted to computer games. Unlike traditional games which teach children how to work in a team or how to solve problems, computer games give children no preparation for their future work or life. If you are parents, remove or block games on the computers that your children use.  </a:t>
            </a:r>
            <a:endParaRPr dirty="0"/>
          </a:p>
          <a:p>
            <a:pPr marL="812800" lvl="0" indent="-812800" algn="l" rtl="0">
              <a:lnSpc>
                <a:spcPct val="120000"/>
              </a:lnSpc>
              <a:spcBef>
                <a:spcPts val="560"/>
              </a:spcBef>
              <a:spcAft>
                <a:spcPts val="0"/>
              </a:spcAft>
              <a:buClr>
                <a:schemeClr val="dk1"/>
              </a:buClr>
              <a:buSzPts val="2800"/>
              <a:buFont typeface="Arial"/>
              <a:buNone/>
            </a:pPr>
            <a:endParaRPr sz="2800" dirty="0"/>
          </a:p>
        </p:txBody>
      </p:sp>
      <p:sp>
        <p:nvSpPr>
          <p:cNvPr id="2" name="Google Shape;617;p61">
            <a:extLst>
              <a:ext uri="{FF2B5EF4-FFF2-40B4-BE49-F238E27FC236}">
                <a16:creationId xmlns:a16="http://schemas.microsoft.com/office/drawing/2014/main" id="{22059C93-66E9-A113-F066-5D44A6404A17}"/>
              </a:ext>
            </a:extLst>
          </p:cNvPr>
          <p:cNvSpPr txBox="1"/>
          <p:nvPr/>
        </p:nvSpPr>
        <p:spPr>
          <a:xfrm>
            <a:off x="457200" y="381000"/>
            <a:ext cx="8229600" cy="3349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Task </a:t>
            </a:r>
            <a:r>
              <a:rPr lang="vi-VN" sz="1800" b="1" dirty="0">
                <a:solidFill>
                  <a:schemeClr val="dk1"/>
                </a:solidFill>
                <a:latin typeface="Arial"/>
                <a:ea typeface="Arial"/>
                <a:cs typeface="Arial"/>
                <a:sym typeface="Arial"/>
              </a:rPr>
              <a:t>2</a:t>
            </a:r>
            <a:r>
              <a:rPr lang="en-US" sz="1800" b="1" dirty="0">
                <a:solidFill>
                  <a:schemeClr val="dk1"/>
                </a:solidFill>
                <a:latin typeface="Arial"/>
                <a:ea typeface="Arial"/>
                <a:cs typeface="Arial"/>
                <a:sym typeface="Arial"/>
              </a:rPr>
              <a:t>: </a:t>
            </a:r>
            <a:r>
              <a:rPr lang="vi-VN" sz="1800" b="1" dirty="0">
                <a:solidFill>
                  <a:schemeClr val="dk1"/>
                </a:solidFill>
                <a:latin typeface="Arial"/>
                <a:ea typeface="Arial"/>
                <a:cs typeface="Arial"/>
                <a:sym typeface="Arial"/>
              </a:rPr>
              <a:t>Number the statements and d</a:t>
            </a:r>
            <a:r>
              <a:rPr lang="en-US" sz="1800" b="1" dirty="0" err="1">
                <a:solidFill>
                  <a:schemeClr val="dk1"/>
                </a:solidFill>
                <a:latin typeface="Arial"/>
                <a:ea typeface="Arial"/>
                <a:cs typeface="Arial"/>
                <a:sym typeface="Arial"/>
              </a:rPr>
              <a:t>iagram</a:t>
            </a:r>
            <a:r>
              <a:rPr lang="en-US" sz="1800" b="1" dirty="0">
                <a:solidFill>
                  <a:schemeClr val="dk1"/>
                </a:solidFill>
                <a:latin typeface="Arial"/>
                <a:ea typeface="Arial"/>
                <a:cs typeface="Arial"/>
                <a:sym typeface="Arial"/>
              </a:rPr>
              <a:t> the argument </a:t>
            </a:r>
            <a:endParaRPr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a:spLocks noGrp="1"/>
          </p:cNvSpPr>
          <p:nvPr>
            <p:ph type="body" idx="1"/>
          </p:nvPr>
        </p:nvSpPr>
        <p:spPr>
          <a:xfrm>
            <a:off x="361950" y="1162118"/>
            <a:ext cx="8534400" cy="76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400"/>
              <a:buFont typeface="Arial"/>
              <a:buNone/>
            </a:pPr>
            <a:r>
              <a:rPr lang="en-US" sz="2400" b="1">
                <a:solidFill>
                  <a:srgbClr val="0070C0"/>
                </a:solidFill>
              </a:rPr>
              <a:t>Text 4: </a:t>
            </a:r>
            <a:endParaRPr/>
          </a:p>
        </p:txBody>
      </p:sp>
      <p:sp>
        <p:nvSpPr>
          <p:cNvPr id="136" name="Google Shape;136;p6"/>
          <p:cNvSpPr txBox="1"/>
          <p:nvPr/>
        </p:nvSpPr>
        <p:spPr>
          <a:xfrm>
            <a:off x="97767" y="6185516"/>
            <a:ext cx="929278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70C0"/>
                </a:solidFill>
                <a:latin typeface="Arial"/>
                <a:ea typeface="Arial"/>
                <a:cs typeface="Arial"/>
                <a:sym typeface="Arial"/>
              </a:rPr>
              <a:t>Source: </a:t>
            </a:r>
            <a:r>
              <a:rPr lang="en-US" sz="2000">
                <a:solidFill>
                  <a:schemeClr val="dk1"/>
                </a:solidFill>
                <a:latin typeface="Arial"/>
                <a:ea typeface="Arial"/>
                <a:cs typeface="Arial"/>
                <a:sym typeface="Arial"/>
              </a:rPr>
              <a:t>https://www.azquotes.com/quotes/topics/wmds-in-iraq.html?p=2</a:t>
            </a:r>
            <a:r>
              <a:rPr lang="en-US" sz="2000">
                <a:solidFill>
                  <a:srgbClr val="0070C0"/>
                </a:solidFill>
                <a:latin typeface="Arial"/>
                <a:ea typeface="Arial"/>
                <a:cs typeface="Arial"/>
                <a:sym typeface="Arial"/>
              </a:rPr>
              <a:t> </a:t>
            </a:r>
            <a:endParaRPr sz="2000">
              <a:solidFill>
                <a:srgbClr val="0070C0"/>
              </a:solidFill>
              <a:latin typeface="Arial"/>
              <a:ea typeface="Arial"/>
              <a:cs typeface="Arial"/>
              <a:sym typeface="Arial"/>
            </a:endParaRPr>
          </a:p>
        </p:txBody>
      </p:sp>
      <p:sp>
        <p:nvSpPr>
          <p:cNvPr id="137" name="Google Shape;137;p6"/>
          <p:cNvSpPr txBox="1">
            <a:spLocks noGrp="1"/>
          </p:cNvSpPr>
          <p:nvPr>
            <p:ph type="title"/>
          </p:nvPr>
        </p:nvSpPr>
        <p:spPr>
          <a:xfrm>
            <a:off x="762000" y="228600"/>
            <a:ext cx="8039100" cy="723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600">
                <a:solidFill>
                  <a:srgbClr val="C00000"/>
                </a:solidFill>
              </a:rPr>
              <a:t>Fallacy of insufficient evidence</a:t>
            </a:r>
            <a:endParaRPr>
              <a:solidFill>
                <a:srgbClr val="C00000"/>
              </a:solidFill>
            </a:endParaRPr>
          </a:p>
        </p:txBody>
      </p:sp>
      <p:sp>
        <p:nvSpPr>
          <p:cNvPr id="138" name="Google Shape;138;p6"/>
          <p:cNvSpPr txBox="1"/>
          <p:nvPr/>
        </p:nvSpPr>
        <p:spPr>
          <a:xfrm>
            <a:off x="175044" y="5323365"/>
            <a:ext cx="8534400" cy="76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en-US" sz="2400" b="1" dirty="0">
                <a:solidFill>
                  <a:srgbClr val="0070C0"/>
                </a:solidFill>
                <a:latin typeface="Arial"/>
                <a:ea typeface="Arial"/>
                <a:cs typeface="Arial"/>
                <a:sym typeface="Arial"/>
              </a:rPr>
              <a:t>Fallacy type:</a:t>
            </a:r>
            <a:r>
              <a:rPr lang="en-US" sz="2000" dirty="0">
                <a:solidFill>
                  <a:srgbClr val="0070C0"/>
                </a:solidFill>
                <a:latin typeface="Arial"/>
                <a:ea typeface="Arial"/>
                <a:cs typeface="Arial"/>
                <a:sym typeface="Arial"/>
              </a:rPr>
              <a:t> Begging the question </a:t>
            </a:r>
            <a:endParaRPr dirty="0">
              <a:highlight>
                <a:srgbClr val="FFFF00"/>
              </a:highlight>
            </a:endParaRPr>
          </a:p>
        </p:txBody>
      </p:sp>
      <p:pic>
        <p:nvPicPr>
          <p:cNvPr id="139" name="Google Shape;139;p6" descr="A picture containing human face, person, text, person&#10;&#10;Description automatically generated"/>
          <p:cNvPicPr preferRelativeResize="0"/>
          <p:nvPr/>
        </p:nvPicPr>
        <p:blipFill rotWithShape="1">
          <a:blip r:embed="rId3">
            <a:alphaModFix/>
          </a:blip>
          <a:srcRect/>
          <a:stretch/>
        </p:blipFill>
        <p:spPr>
          <a:xfrm>
            <a:off x="756249" y="1604597"/>
            <a:ext cx="7976558" cy="373506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3"/>
          <p:cNvSpPr txBox="1">
            <a:spLocks noGrp="1"/>
          </p:cNvSpPr>
          <p:nvPr>
            <p:ph type="body" idx="1"/>
          </p:nvPr>
        </p:nvSpPr>
        <p:spPr>
          <a:xfrm>
            <a:off x="457200" y="1219200"/>
            <a:ext cx="8229601" cy="3558382"/>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000"/>
              <a:buFont typeface="Arial"/>
              <a:buNone/>
            </a:pPr>
            <a:r>
              <a:rPr lang="en-US" sz="2000" dirty="0"/>
              <a:t>A large number of first-year students have to spend one or two semesters on classes of intensive English, so the summer semester helps them shorten their college time. This 3</a:t>
            </a:r>
            <a:r>
              <a:rPr lang="en-US" sz="2000" baseline="30000" dirty="0"/>
              <a:t>rd</a:t>
            </a:r>
            <a:r>
              <a:rPr lang="en-US" sz="2000" dirty="0"/>
              <a:t> semester is half length of the regular semesters, so teachers plan more focused lesson contents. The mid-term exam is also combined with class time; therefore, its test contents are more or less adapted. Nevertheless, the summer semester takes away the fun moments which most students look forward to. As can be seen, for many </a:t>
            </a:r>
            <a:r>
              <a:rPr lang="en-US" sz="2000" dirty="0" err="1"/>
              <a:t>IUers</a:t>
            </a:r>
            <a:r>
              <a:rPr lang="en-US" sz="2000" dirty="0"/>
              <a:t>, the summer semester is not really discouraging.  </a:t>
            </a:r>
            <a:endParaRPr dirty="0"/>
          </a:p>
        </p:txBody>
      </p:sp>
      <p:sp>
        <p:nvSpPr>
          <p:cNvPr id="2" name="Google Shape;617;p61">
            <a:extLst>
              <a:ext uri="{FF2B5EF4-FFF2-40B4-BE49-F238E27FC236}">
                <a16:creationId xmlns:a16="http://schemas.microsoft.com/office/drawing/2014/main" id="{FEFE7D3B-5D22-56E0-6B44-966D7A38CAFD}"/>
              </a:ext>
            </a:extLst>
          </p:cNvPr>
          <p:cNvSpPr txBox="1"/>
          <p:nvPr/>
        </p:nvSpPr>
        <p:spPr>
          <a:xfrm>
            <a:off x="457200" y="381000"/>
            <a:ext cx="8229600" cy="3349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Task </a:t>
            </a:r>
            <a:r>
              <a:rPr lang="vi-VN" sz="1800" b="1" dirty="0">
                <a:solidFill>
                  <a:schemeClr val="dk1"/>
                </a:solidFill>
                <a:latin typeface="Arial"/>
                <a:ea typeface="Arial"/>
                <a:cs typeface="Arial"/>
                <a:sym typeface="Arial"/>
              </a:rPr>
              <a:t>3</a:t>
            </a:r>
            <a:r>
              <a:rPr lang="en-US" sz="1800" b="1" dirty="0">
                <a:solidFill>
                  <a:schemeClr val="dk1"/>
                </a:solidFill>
                <a:latin typeface="Arial"/>
                <a:ea typeface="Arial"/>
                <a:cs typeface="Arial"/>
                <a:sym typeface="Arial"/>
              </a:rPr>
              <a:t>: </a:t>
            </a:r>
            <a:r>
              <a:rPr lang="vi-VN" sz="1800" b="1" dirty="0">
                <a:solidFill>
                  <a:schemeClr val="dk1"/>
                </a:solidFill>
                <a:latin typeface="Arial"/>
                <a:ea typeface="Arial"/>
                <a:cs typeface="Arial"/>
                <a:sym typeface="Arial"/>
              </a:rPr>
              <a:t>Number the statements and d</a:t>
            </a:r>
            <a:r>
              <a:rPr lang="en-US" sz="1800" b="1" dirty="0" err="1">
                <a:solidFill>
                  <a:schemeClr val="dk1"/>
                </a:solidFill>
                <a:latin typeface="Arial"/>
                <a:ea typeface="Arial"/>
                <a:cs typeface="Arial"/>
                <a:sym typeface="Arial"/>
              </a:rPr>
              <a:t>iagram</a:t>
            </a:r>
            <a:r>
              <a:rPr lang="en-US" sz="1800" b="1" dirty="0">
                <a:solidFill>
                  <a:schemeClr val="dk1"/>
                </a:solidFill>
                <a:latin typeface="Arial"/>
                <a:ea typeface="Arial"/>
                <a:cs typeface="Arial"/>
                <a:sym typeface="Arial"/>
              </a:rPr>
              <a:t> the argument </a:t>
            </a:r>
            <a:endParaRPr sz="11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4"/>
          <p:cNvSpPr txBox="1">
            <a:spLocks noGrp="1"/>
          </p:cNvSpPr>
          <p:nvPr>
            <p:ph type="body" idx="1"/>
          </p:nvPr>
        </p:nvSpPr>
        <p:spPr>
          <a:xfrm>
            <a:off x="304800" y="990600"/>
            <a:ext cx="8610600" cy="5181600"/>
          </a:xfrm>
          <a:prstGeom prst="rect">
            <a:avLst/>
          </a:prstGeom>
          <a:noFill/>
          <a:ln>
            <a:noFill/>
          </a:ln>
        </p:spPr>
        <p:txBody>
          <a:bodyPr spcFirstLastPara="1" wrap="square" lIns="91425" tIns="45700" rIns="91425" bIns="45700" anchor="t" anchorCtr="0">
            <a:noAutofit/>
          </a:bodyPr>
          <a:lstStyle/>
          <a:p>
            <a:pPr marL="0" lvl="0" indent="0">
              <a:lnSpc>
                <a:spcPct val="150000"/>
              </a:lnSpc>
              <a:spcBef>
                <a:spcPts val="0"/>
              </a:spcBef>
              <a:buSzPts val="2000"/>
              <a:buNone/>
            </a:pPr>
            <a:r>
              <a:rPr lang="en-US" sz="2000" dirty="0"/>
              <a:t>Television can play an important role in educating children, but its overwhelming influences are really worrying. Television is an essential device in nearly all household. Television has been increasingly replacing the traditional roles of families and schools, so children’s attitudes and behavior have been changed as a result. Advertisements of processed foods and drinks are so frequent on TV, which causes children to consume more and more unhealthy foods. TV commercials need to be limited. Children may watch violent scenes on TV and they become more and more aggressive. This is because parental attention is not always available. </a:t>
            </a:r>
            <a:endParaRPr dirty="0"/>
          </a:p>
          <a:p>
            <a:pPr marL="812800" lvl="0" indent="-812800" algn="l" rtl="0">
              <a:lnSpc>
                <a:spcPct val="120000"/>
              </a:lnSpc>
              <a:spcBef>
                <a:spcPts val="560"/>
              </a:spcBef>
              <a:spcAft>
                <a:spcPts val="0"/>
              </a:spcAft>
              <a:buClr>
                <a:schemeClr val="dk1"/>
              </a:buClr>
              <a:buSzPts val="2800"/>
              <a:buFont typeface="Arial"/>
              <a:buNone/>
            </a:pPr>
            <a:endParaRPr sz="2800" dirty="0"/>
          </a:p>
        </p:txBody>
      </p:sp>
      <p:sp>
        <p:nvSpPr>
          <p:cNvPr id="636" name="Google Shape;636;p64"/>
          <p:cNvSpPr txBox="1"/>
          <p:nvPr/>
        </p:nvSpPr>
        <p:spPr>
          <a:xfrm>
            <a:off x="457200" y="228600"/>
            <a:ext cx="8229600" cy="334962"/>
          </a:xfrm>
          <a:prstGeom prst="rect">
            <a:avLst/>
          </a:prstGeom>
          <a:noFill/>
          <a:ln>
            <a:noFill/>
          </a:ln>
        </p:spPr>
        <p:txBody>
          <a:bodyPr spcFirstLastPara="1" wrap="square" lIns="91425" tIns="45700" rIns="91425" bIns="45700" anchor="ctr" anchorCtr="0">
            <a:noAutofit/>
          </a:bodyPr>
          <a:lstStyle/>
          <a:p>
            <a:pPr lvl="0" algn="ctr"/>
            <a:r>
              <a:rPr lang="en-US" sz="1600" b="1" dirty="0">
                <a:solidFill>
                  <a:schemeClr val="dk1"/>
                </a:solidFill>
                <a:latin typeface="Arial"/>
                <a:ea typeface="Arial"/>
                <a:cs typeface="Arial"/>
                <a:sym typeface="Arial"/>
              </a:rPr>
              <a:t>Task 4: </a:t>
            </a:r>
            <a:r>
              <a:rPr lang="vi-VN" sz="1600" b="1" dirty="0">
                <a:solidFill>
                  <a:schemeClr val="dk1"/>
                </a:solidFill>
                <a:latin typeface="Arial"/>
                <a:ea typeface="Arial"/>
                <a:cs typeface="Arial"/>
                <a:sym typeface="Arial"/>
              </a:rPr>
              <a:t>I</a:t>
            </a:r>
            <a:r>
              <a:rPr lang="vi-VN" sz="1600" b="1" dirty="0">
                <a:solidFill>
                  <a:schemeClr val="dk1"/>
                </a:solidFill>
              </a:rPr>
              <a:t>ndicate the premises and the conclusion, then s</a:t>
            </a:r>
            <a:r>
              <a:rPr lang="en-US" sz="1600" b="1" dirty="0" err="1">
                <a:solidFill>
                  <a:schemeClr val="dk1"/>
                </a:solidFill>
                <a:latin typeface="Arial"/>
                <a:ea typeface="Arial"/>
                <a:cs typeface="Arial"/>
                <a:sym typeface="Arial"/>
              </a:rPr>
              <a:t>ummarize</a:t>
            </a:r>
            <a:r>
              <a:rPr lang="en-US" sz="1600" b="1" dirty="0">
                <a:solidFill>
                  <a:schemeClr val="dk1"/>
                </a:solidFill>
                <a:latin typeface="Arial"/>
                <a:ea typeface="Arial"/>
                <a:cs typeface="Arial"/>
                <a:sym typeface="Arial"/>
              </a:rPr>
              <a:t> the </a:t>
            </a:r>
            <a:r>
              <a:rPr lang="vi-VN" sz="1600" b="1" dirty="0">
                <a:solidFill>
                  <a:schemeClr val="dk1"/>
                </a:solidFill>
                <a:latin typeface="Arial"/>
                <a:ea typeface="Arial"/>
                <a:cs typeface="Arial"/>
                <a:sym typeface="Arial"/>
              </a:rPr>
              <a:t>argument. </a:t>
            </a:r>
            <a:endParaRPr sz="105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5"/>
          <p:cNvSpPr txBox="1">
            <a:spLocks noGrp="1"/>
          </p:cNvSpPr>
          <p:nvPr>
            <p:ph type="body" idx="1"/>
          </p:nvPr>
        </p:nvSpPr>
        <p:spPr>
          <a:xfrm>
            <a:off x="381000" y="838200"/>
            <a:ext cx="8382000" cy="4525963"/>
          </a:xfrm>
          <a:prstGeom prst="rect">
            <a:avLst/>
          </a:prstGeom>
          <a:noFill/>
          <a:ln>
            <a:noFill/>
          </a:ln>
        </p:spPr>
        <p:txBody>
          <a:bodyPr spcFirstLastPara="1" wrap="square" lIns="91425" tIns="45700" rIns="91425" bIns="45700" anchor="t" anchorCtr="0">
            <a:noAutofit/>
          </a:bodyPr>
          <a:lstStyle/>
          <a:p>
            <a:pPr marL="0" lvl="0" indent="0">
              <a:spcBef>
                <a:spcPts val="0"/>
              </a:spcBef>
              <a:buClr>
                <a:srgbClr val="191919"/>
              </a:buClr>
              <a:buSzPts val="2000"/>
              <a:buNone/>
            </a:pPr>
            <a:r>
              <a:rPr lang="en-US" sz="2000" dirty="0">
                <a:solidFill>
                  <a:srgbClr val="191919"/>
                </a:solidFill>
                <a:latin typeface="Georgia"/>
                <a:ea typeface="Georgia"/>
                <a:cs typeface="Georgia"/>
                <a:sym typeface="Georgia"/>
              </a:rPr>
              <a:t>When we join public pages or groups of the same interests on social media, we can learn from other members’ contributions and thus, we can have more knowledge or skills what may take us a lot more time to acquire if we do the other ways like joining schools or face-to-face study groups. </a:t>
            </a:r>
            <a:r>
              <a:rPr lang="en-US" sz="2000" b="0" i="0" dirty="0">
                <a:solidFill>
                  <a:srgbClr val="191919"/>
                </a:solidFill>
                <a:latin typeface="Georgia"/>
                <a:ea typeface="Georgia"/>
                <a:cs typeface="Georgia"/>
                <a:sym typeface="Georgia"/>
              </a:rPr>
              <a:t>Social media can be such a fun and entertaining way to communicate, catch up, and keep in touch with family and friends who are far away. The means of interactive communication allows users to call, </a:t>
            </a:r>
            <a:r>
              <a:rPr lang="en-US" sz="2000" dirty="0">
                <a:solidFill>
                  <a:srgbClr val="191919"/>
                </a:solidFill>
                <a:latin typeface="Georgia"/>
                <a:ea typeface="Georgia"/>
                <a:cs typeface="Georgia"/>
                <a:sym typeface="Georgia"/>
              </a:rPr>
              <a:t>by voice</a:t>
            </a:r>
            <a:r>
              <a:rPr lang="en-US" sz="2000" b="0" i="0" dirty="0">
                <a:solidFill>
                  <a:srgbClr val="191919"/>
                </a:solidFill>
                <a:latin typeface="Georgia"/>
                <a:ea typeface="Georgia"/>
                <a:cs typeface="Georgia"/>
                <a:sym typeface="Georgia"/>
              </a:rPr>
              <a:t> and </a:t>
            </a:r>
            <a:r>
              <a:rPr lang="en-US" sz="2000" dirty="0">
                <a:solidFill>
                  <a:srgbClr val="191919"/>
                </a:solidFill>
                <a:latin typeface="Georgia"/>
                <a:ea typeface="Georgia"/>
                <a:cs typeface="Georgia"/>
                <a:sym typeface="Georgia"/>
              </a:rPr>
              <a:t>on video</a:t>
            </a:r>
            <a:r>
              <a:rPr lang="en-US" sz="2000" b="0" i="0" dirty="0">
                <a:solidFill>
                  <a:srgbClr val="191919"/>
                </a:solidFill>
                <a:latin typeface="Georgia"/>
                <a:ea typeface="Georgia"/>
                <a:cs typeface="Georgia"/>
                <a:sym typeface="Georgia"/>
              </a:rPr>
              <a:t>, or text, or chat, or comment and re</a:t>
            </a:r>
            <a:r>
              <a:rPr lang="en-US" sz="2000" dirty="0">
                <a:solidFill>
                  <a:srgbClr val="191919"/>
                </a:solidFill>
                <a:latin typeface="Georgia"/>
                <a:ea typeface="Georgia"/>
                <a:cs typeface="Georgia"/>
                <a:sym typeface="Georgia"/>
              </a:rPr>
              <a:t>p</a:t>
            </a:r>
            <a:r>
              <a:rPr lang="en-US" sz="2000" b="0" i="0" dirty="0">
                <a:solidFill>
                  <a:srgbClr val="191919"/>
                </a:solidFill>
                <a:latin typeface="Georgia"/>
                <a:ea typeface="Georgia"/>
                <a:cs typeface="Georgia"/>
                <a:sym typeface="Georgia"/>
              </a:rPr>
              <a:t>ly to comments on their posts. Then on the other spectrum, it </a:t>
            </a:r>
            <a:r>
              <a:rPr lang="en-US" sz="2000" dirty="0">
                <a:solidFill>
                  <a:srgbClr val="191919"/>
                </a:solidFill>
                <a:latin typeface="Georgia"/>
                <a:ea typeface="Georgia"/>
                <a:cs typeface="Georgia"/>
                <a:sym typeface="Georgia"/>
              </a:rPr>
              <a:t>is very important to know that social media can be a dangerous place as well. We hear lots of stories about online predators, catfishing and other stories like that. It is important to know the dangers of social media and be wary of them. More, it can be </a:t>
            </a:r>
            <a:r>
              <a:rPr lang="en-US" sz="2000" b="0" i="0" dirty="0">
                <a:solidFill>
                  <a:srgbClr val="191919"/>
                </a:solidFill>
                <a:latin typeface="Georgia"/>
                <a:ea typeface="Georgia"/>
                <a:cs typeface="Georgia"/>
                <a:sym typeface="Georgia"/>
              </a:rPr>
              <a:t>such a political, religious, gossip column that leads so many to take others' views, comments and opinions out of context that it becomes an almost evil entity. Not to mention that I feel certain subjects and info shouldn't be shared if it isn't their business to do so</a:t>
            </a:r>
            <a:r>
              <a:rPr lang="en-US" sz="2000" dirty="0">
                <a:solidFill>
                  <a:srgbClr val="191919"/>
                </a:solidFill>
                <a:latin typeface="Georgia"/>
                <a:ea typeface="Georgia"/>
                <a:cs typeface="Georgia"/>
                <a:sym typeface="Georgia"/>
              </a:rPr>
              <a:t> s</a:t>
            </a:r>
            <a:r>
              <a:rPr lang="en-US" sz="2000" b="0" i="0" dirty="0">
                <a:solidFill>
                  <a:srgbClr val="191919"/>
                </a:solidFill>
                <a:latin typeface="Georgia"/>
                <a:ea typeface="Georgia"/>
                <a:cs typeface="Georgia"/>
                <a:sym typeface="Georgia"/>
              </a:rPr>
              <a:t>uch as </a:t>
            </a:r>
            <a:r>
              <a:rPr lang="en-US" sz="2000" dirty="0">
                <a:solidFill>
                  <a:srgbClr val="191919"/>
                </a:solidFill>
                <a:latin typeface="Georgia"/>
                <a:ea typeface="Georgia"/>
                <a:cs typeface="Georgia"/>
                <a:sym typeface="Georgia"/>
              </a:rPr>
              <a:t>suicide news or notes</a:t>
            </a:r>
            <a:r>
              <a:rPr lang="en-US" sz="2000" b="0" i="0" dirty="0">
                <a:solidFill>
                  <a:srgbClr val="191919"/>
                </a:solidFill>
                <a:latin typeface="Georgia"/>
                <a:ea typeface="Georgia"/>
                <a:cs typeface="Georgia"/>
                <a:sym typeface="Georgia"/>
              </a:rPr>
              <a:t>, along with </a:t>
            </a:r>
            <a:r>
              <a:rPr lang="en-US" sz="2000" dirty="0">
                <a:solidFill>
                  <a:srgbClr val="191919"/>
                </a:solidFill>
                <a:latin typeface="Georgia"/>
                <a:ea typeface="Georgia"/>
                <a:cs typeface="Georgia"/>
                <a:sym typeface="Georgia"/>
              </a:rPr>
              <a:t>personal </a:t>
            </a:r>
            <a:r>
              <a:rPr lang="en-US" sz="2000" b="0" i="0" dirty="0">
                <a:solidFill>
                  <a:srgbClr val="191919"/>
                </a:solidFill>
                <a:latin typeface="Georgia"/>
                <a:ea typeface="Georgia"/>
                <a:cs typeface="Georgia"/>
                <a:sym typeface="Georgia"/>
              </a:rPr>
              <a:t>addresses and so forth. </a:t>
            </a:r>
            <a:r>
              <a:rPr lang="en-US" sz="2000" dirty="0">
                <a:solidFill>
                  <a:srgbClr val="191919"/>
                </a:solidFill>
                <a:latin typeface="Georgia"/>
                <a:ea typeface="Georgia"/>
                <a:cs typeface="Georgia"/>
                <a:sym typeface="Georgia"/>
              </a:rPr>
              <a:t>Like everything in this life</a:t>
            </a:r>
            <a:r>
              <a:rPr lang="en-US" sz="2000" b="0" i="0" dirty="0">
                <a:solidFill>
                  <a:srgbClr val="191919"/>
                </a:solidFill>
                <a:latin typeface="Georgia"/>
                <a:ea typeface="Georgia"/>
                <a:cs typeface="Georgia"/>
                <a:sym typeface="Georgia"/>
              </a:rPr>
              <a:t>, social media can be a</a:t>
            </a:r>
            <a:r>
              <a:rPr lang="en-US" sz="2000" dirty="0">
                <a:solidFill>
                  <a:srgbClr val="191919"/>
                </a:solidFill>
                <a:latin typeface="Georgia"/>
                <a:ea typeface="Georgia"/>
                <a:cs typeface="Georgia"/>
                <a:sym typeface="Georgia"/>
              </a:rPr>
              <a:t> beneficial and harmful environment</a:t>
            </a:r>
            <a:r>
              <a:rPr lang="en-US" sz="2000" b="0" i="0" dirty="0">
                <a:solidFill>
                  <a:srgbClr val="191919"/>
                </a:solidFill>
                <a:latin typeface="Georgia"/>
                <a:ea typeface="Georgia"/>
                <a:cs typeface="Georgia"/>
                <a:sym typeface="Georgia"/>
              </a:rPr>
              <a:t>."</a:t>
            </a:r>
            <a:endParaRPr dirty="0"/>
          </a:p>
          <a:p>
            <a:pPr marL="0" lvl="0" indent="0" algn="l" rtl="0">
              <a:spcBef>
                <a:spcPts val="640"/>
              </a:spcBef>
              <a:spcAft>
                <a:spcPts val="0"/>
              </a:spcAft>
              <a:buClr>
                <a:schemeClr val="dk1"/>
              </a:buClr>
              <a:buSzPts val="3200"/>
              <a:buNone/>
            </a:pPr>
            <a:endParaRPr dirty="0"/>
          </a:p>
        </p:txBody>
      </p:sp>
      <p:sp>
        <p:nvSpPr>
          <p:cNvPr id="642" name="Google Shape;642;p65"/>
          <p:cNvSpPr txBox="1"/>
          <p:nvPr/>
        </p:nvSpPr>
        <p:spPr>
          <a:xfrm>
            <a:off x="1143000" y="228600"/>
            <a:ext cx="7162800" cy="409856"/>
          </a:xfrm>
          <a:prstGeom prst="rect">
            <a:avLst/>
          </a:prstGeom>
          <a:noFill/>
          <a:ln>
            <a:noFill/>
          </a:ln>
        </p:spPr>
        <p:txBody>
          <a:bodyPr spcFirstLastPara="1" wrap="square" lIns="91425" tIns="45700" rIns="91425" bIns="45700" anchor="t" anchorCtr="0">
            <a:spAutoFit/>
          </a:bodyPr>
          <a:lstStyle/>
          <a:p>
            <a:pPr marL="609600" marR="0" lvl="0" indent="-609600" algn="l" rtl="0">
              <a:lnSpc>
                <a:spcPct val="130000"/>
              </a:lnSpc>
              <a:spcBef>
                <a:spcPts val="0"/>
              </a:spcBef>
              <a:spcAft>
                <a:spcPts val="0"/>
              </a:spcAft>
              <a:buClr>
                <a:srgbClr val="FF0000"/>
              </a:buClr>
              <a:buSzPts val="1800"/>
              <a:buFont typeface="Noto Sans Symbols"/>
              <a:buNone/>
            </a:pPr>
            <a:r>
              <a:rPr lang="en-US" sz="1800" b="1">
                <a:solidFill>
                  <a:srgbClr val="FF0000"/>
                </a:solidFill>
                <a:latin typeface="Tahoma"/>
                <a:ea typeface="Tahoma"/>
                <a:cs typeface="Tahoma"/>
                <a:sym typeface="Tahoma"/>
              </a:rPr>
              <a:t>Task 5: Standardize this argument and diagram  it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6"/>
          <p:cNvSpPr txBox="1">
            <a:spLocks noGrp="1"/>
          </p:cNvSpPr>
          <p:nvPr>
            <p:ph type="subTitle" idx="1"/>
          </p:nvPr>
        </p:nvSpPr>
        <p:spPr>
          <a:xfrm>
            <a:off x="34954" y="76200"/>
            <a:ext cx="8915400" cy="457200"/>
          </a:xfrm>
          <a:prstGeom prst="rect">
            <a:avLst/>
          </a:prstGeom>
          <a:noFill/>
          <a:ln>
            <a:noFill/>
          </a:ln>
        </p:spPr>
        <p:txBody>
          <a:bodyPr spcFirstLastPara="1" wrap="square" lIns="91425" tIns="45700" rIns="91425" bIns="45700" anchor="t" anchorCtr="0">
            <a:normAutofit lnSpcReduction="10000"/>
          </a:bodyPr>
          <a:lstStyle/>
          <a:p>
            <a:pPr marL="609600" lvl="0" indent="-609600" algn="ctr" rtl="0">
              <a:lnSpc>
                <a:spcPct val="130000"/>
              </a:lnSpc>
              <a:spcBef>
                <a:spcPts val="0"/>
              </a:spcBef>
              <a:spcAft>
                <a:spcPts val="0"/>
              </a:spcAft>
              <a:buClr>
                <a:srgbClr val="888888"/>
              </a:buClr>
              <a:buSzPts val="2000"/>
              <a:buFont typeface="Noto Sans Symbols"/>
              <a:buNone/>
            </a:pPr>
            <a:r>
              <a:rPr lang="en-US" sz="2000"/>
              <a:t>	</a:t>
            </a:r>
            <a:r>
              <a:rPr lang="en-US" sz="2000" b="1">
                <a:solidFill>
                  <a:srgbClr val="FF0000"/>
                </a:solidFill>
              </a:rPr>
              <a:t>Task 5: Standardize this argument and diagram  it </a:t>
            </a:r>
            <a:endParaRPr sz="2400">
              <a:solidFill>
                <a:schemeClr val="dk1"/>
              </a:solidFill>
            </a:endParaRPr>
          </a:p>
        </p:txBody>
      </p:sp>
      <p:sp>
        <p:nvSpPr>
          <p:cNvPr id="649" name="Google Shape;649;p66"/>
          <p:cNvSpPr txBox="1"/>
          <p:nvPr/>
        </p:nvSpPr>
        <p:spPr>
          <a:xfrm>
            <a:off x="57325" y="838200"/>
            <a:ext cx="2549554" cy="457200"/>
          </a:xfrm>
          <a:prstGeom prst="rect">
            <a:avLst/>
          </a:prstGeom>
          <a:noFill/>
          <a:ln>
            <a:noFill/>
          </a:ln>
        </p:spPr>
        <p:txBody>
          <a:bodyPr spcFirstLastPara="1" wrap="square" lIns="91425" tIns="45700" rIns="91425" bIns="45700" anchor="t" anchorCtr="0">
            <a:normAutofit fontScale="77500" lnSpcReduction="20000"/>
          </a:bodyPr>
          <a:lstStyle/>
          <a:p>
            <a:pPr marL="609600" marR="0" lvl="0" indent="-609600" algn="just" rtl="0">
              <a:lnSpc>
                <a:spcPct val="130000"/>
              </a:lnSpc>
              <a:spcBef>
                <a:spcPts val="0"/>
              </a:spcBef>
              <a:spcAft>
                <a:spcPts val="0"/>
              </a:spcAft>
              <a:buClr>
                <a:srgbClr val="FF0000"/>
              </a:buClr>
              <a:buSzPct val="100000"/>
              <a:buFont typeface="Noto Sans Symbols"/>
              <a:buNone/>
            </a:pPr>
            <a:r>
              <a:rPr lang="en-US" sz="2000" b="1">
                <a:solidFill>
                  <a:srgbClr val="FF0000"/>
                </a:solidFill>
                <a:latin typeface="Arial"/>
                <a:ea typeface="Arial"/>
                <a:cs typeface="Arial"/>
                <a:sym typeface="Arial"/>
              </a:rPr>
              <a:t>Standardized argument: </a:t>
            </a:r>
            <a:endParaRPr sz="2400" b="0">
              <a:solidFill>
                <a:schemeClr val="dk1"/>
              </a:solidFill>
              <a:latin typeface="Arial"/>
              <a:ea typeface="Arial"/>
              <a:cs typeface="Arial"/>
              <a:sym typeface="Arial"/>
            </a:endParaRPr>
          </a:p>
        </p:txBody>
      </p:sp>
      <p:sp>
        <p:nvSpPr>
          <p:cNvPr id="650" name="Google Shape;650;p66"/>
          <p:cNvSpPr txBox="1"/>
          <p:nvPr/>
        </p:nvSpPr>
        <p:spPr>
          <a:xfrm>
            <a:off x="61135" y="3429000"/>
            <a:ext cx="2549554" cy="457200"/>
          </a:xfrm>
          <a:prstGeom prst="rect">
            <a:avLst/>
          </a:prstGeom>
          <a:noFill/>
          <a:ln>
            <a:noFill/>
          </a:ln>
        </p:spPr>
        <p:txBody>
          <a:bodyPr spcFirstLastPara="1" wrap="square" lIns="91425" tIns="45700" rIns="91425" bIns="45700" anchor="t" anchorCtr="0">
            <a:normAutofit fontScale="85000" lnSpcReduction="10000"/>
          </a:bodyPr>
          <a:lstStyle/>
          <a:p>
            <a:pPr marL="609600" marR="0" lvl="0" indent="-609600" algn="just" rtl="0">
              <a:lnSpc>
                <a:spcPct val="130000"/>
              </a:lnSpc>
              <a:spcBef>
                <a:spcPts val="0"/>
              </a:spcBef>
              <a:spcAft>
                <a:spcPts val="0"/>
              </a:spcAft>
              <a:buClr>
                <a:srgbClr val="FF0000"/>
              </a:buClr>
              <a:buSzPct val="100000"/>
              <a:buFont typeface="Noto Sans Symbols"/>
              <a:buNone/>
            </a:pPr>
            <a:r>
              <a:rPr lang="en-US" sz="2000" b="1">
                <a:solidFill>
                  <a:srgbClr val="FF0000"/>
                </a:solidFill>
                <a:latin typeface="Arial"/>
                <a:ea typeface="Arial"/>
                <a:cs typeface="Arial"/>
                <a:sym typeface="Arial"/>
              </a:rPr>
              <a:t>Numbered statements: </a:t>
            </a:r>
            <a:endParaRPr sz="2400" b="0">
              <a:solidFill>
                <a:schemeClr val="dk1"/>
              </a:solidFill>
              <a:latin typeface="Arial"/>
              <a:ea typeface="Arial"/>
              <a:cs typeface="Arial"/>
              <a:sym typeface="Arial"/>
            </a:endParaRPr>
          </a:p>
        </p:txBody>
      </p:sp>
      <p:sp>
        <p:nvSpPr>
          <p:cNvPr id="651" name="Google Shape;651;p66"/>
          <p:cNvSpPr txBox="1"/>
          <p:nvPr/>
        </p:nvSpPr>
        <p:spPr>
          <a:xfrm>
            <a:off x="5258536" y="3276600"/>
            <a:ext cx="2549554" cy="457200"/>
          </a:xfrm>
          <a:prstGeom prst="rect">
            <a:avLst/>
          </a:prstGeom>
          <a:noFill/>
          <a:ln>
            <a:noFill/>
          </a:ln>
        </p:spPr>
        <p:txBody>
          <a:bodyPr spcFirstLastPara="1" wrap="square" lIns="91425" tIns="45700" rIns="91425" bIns="45700" anchor="t" anchorCtr="0">
            <a:normAutofit lnSpcReduction="10000"/>
          </a:bodyPr>
          <a:lstStyle/>
          <a:p>
            <a:pPr marL="609600" marR="0" lvl="0" indent="-609600" algn="just" rtl="0">
              <a:lnSpc>
                <a:spcPct val="130000"/>
              </a:lnSpc>
              <a:spcBef>
                <a:spcPts val="0"/>
              </a:spcBef>
              <a:spcAft>
                <a:spcPts val="0"/>
              </a:spcAft>
              <a:buClr>
                <a:srgbClr val="FF0000"/>
              </a:buClr>
              <a:buSzPts val="2000"/>
              <a:buFont typeface="Noto Sans Symbols"/>
              <a:buNone/>
            </a:pPr>
            <a:r>
              <a:rPr lang="en-US" sz="2000" b="1">
                <a:solidFill>
                  <a:srgbClr val="FF0000"/>
                </a:solidFill>
                <a:latin typeface="Arial"/>
                <a:ea typeface="Arial"/>
                <a:cs typeface="Arial"/>
                <a:sym typeface="Arial"/>
              </a:rPr>
              <a:t>Diagramming: </a:t>
            </a:r>
            <a:endParaRPr sz="2400" b="0">
              <a:solidFill>
                <a:schemeClr val="dk1"/>
              </a:solidFill>
              <a:latin typeface="Arial"/>
              <a:ea typeface="Arial"/>
              <a:cs typeface="Arial"/>
              <a:sym typeface="Arial"/>
            </a:endParaRPr>
          </a:p>
        </p:txBody>
      </p:sp>
    </p:spTree>
  </p:cSld>
  <p:clrMapOvr>
    <a:masterClrMapping/>
  </p:clrMapOvr>
  <p:transition spd="med">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6"/>
          <p:cNvSpPr txBox="1">
            <a:spLocks noGrp="1"/>
          </p:cNvSpPr>
          <p:nvPr>
            <p:ph type="subTitle" idx="1"/>
          </p:nvPr>
        </p:nvSpPr>
        <p:spPr>
          <a:xfrm>
            <a:off x="34954" y="76200"/>
            <a:ext cx="8915400" cy="457200"/>
          </a:xfrm>
          <a:prstGeom prst="rect">
            <a:avLst/>
          </a:prstGeom>
          <a:noFill/>
          <a:ln>
            <a:noFill/>
          </a:ln>
        </p:spPr>
        <p:txBody>
          <a:bodyPr spcFirstLastPara="1" wrap="square" lIns="91425" tIns="45700" rIns="91425" bIns="45700" anchor="t" anchorCtr="0">
            <a:normAutofit fontScale="70000" lnSpcReduction="20000"/>
          </a:bodyPr>
          <a:lstStyle/>
          <a:p>
            <a:pPr marL="609600" lvl="0" indent="-609600" algn="ctr" rtl="0">
              <a:lnSpc>
                <a:spcPct val="130000"/>
              </a:lnSpc>
              <a:spcBef>
                <a:spcPts val="0"/>
              </a:spcBef>
              <a:spcAft>
                <a:spcPts val="0"/>
              </a:spcAft>
              <a:buClr>
                <a:srgbClr val="888888"/>
              </a:buClr>
              <a:buSzPts val="2000"/>
              <a:buFont typeface="Noto Sans Symbols"/>
              <a:buNone/>
            </a:pPr>
            <a:r>
              <a:rPr lang="en-US" sz="2000" dirty="0"/>
              <a:t>	</a:t>
            </a:r>
            <a:r>
              <a:rPr lang="en-US" sz="2000" b="1" dirty="0">
                <a:solidFill>
                  <a:srgbClr val="FF0000"/>
                </a:solidFill>
              </a:rPr>
              <a:t>Task 6: Cite a real-life argument, standardize it with numbered statements, and diagram  it </a:t>
            </a:r>
            <a:endParaRPr sz="2400" dirty="0">
              <a:solidFill>
                <a:schemeClr val="dk1"/>
              </a:solidFill>
            </a:endParaRPr>
          </a:p>
        </p:txBody>
      </p:sp>
      <p:sp>
        <p:nvSpPr>
          <p:cNvPr id="649" name="Google Shape;649;p66"/>
          <p:cNvSpPr txBox="1"/>
          <p:nvPr/>
        </p:nvSpPr>
        <p:spPr>
          <a:xfrm>
            <a:off x="202105" y="826770"/>
            <a:ext cx="2549554" cy="457200"/>
          </a:xfrm>
          <a:prstGeom prst="rect">
            <a:avLst/>
          </a:prstGeom>
          <a:noFill/>
          <a:ln>
            <a:noFill/>
          </a:ln>
        </p:spPr>
        <p:txBody>
          <a:bodyPr spcFirstLastPara="1" wrap="square" lIns="91425" tIns="45700" rIns="91425" bIns="45700" anchor="t" anchorCtr="0">
            <a:normAutofit fontScale="92500" lnSpcReduction="10000"/>
          </a:bodyPr>
          <a:lstStyle/>
          <a:p>
            <a:pPr marL="609600" marR="0" lvl="0" indent="-609600" algn="just" rtl="0">
              <a:lnSpc>
                <a:spcPct val="130000"/>
              </a:lnSpc>
              <a:spcBef>
                <a:spcPts val="0"/>
              </a:spcBef>
              <a:spcAft>
                <a:spcPts val="0"/>
              </a:spcAft>
              <a:buClr>
                <a:srgbClr val="FF0000"/>
              </a:buClr>
              <a:buSzPct val="100000"/>
              <a:buFont typeface="Noto Sans Symbols"/>
              <a:buNone/>
            </a:pPr>
            <a:r>
              <a:rPr lang="en-US" sz="2000" b="1" dirty="0">
                <a:solidFill>
                  <a:srgbClr val="FF0000"/>
                </a:solidFill>
                <a:latin typeface="Arial"/>
                <a:ea typeface="Arial"/>
                <a:cs typeface="Arial"/>
                <a:sym typeface="Arial"/>
              </a:rPr>
              <a:t>Argument</a:t>
            </a:r>
            <a:endParaRPr sz="2400" b="0" dirty="0">
              <a:solidFill>
                <a:schemeClr val="dk1"/>
              </a:solidFill>
              <a:latin typeface="Arial"/>
              <a:ea typeface="Arial"/>
              <a:cs typeface="Arial"/>
              <a:sym typeface="Arial"/>
            </a:endParaRPr>
          </a:p>
        </p:txBody>
      </p:sp>
      <p:sp>
        <p:nvSpPr>
          <p:cNvPr id="650" name="Google Shape;650;p66"/>
          <p:cNvSpPr txBox="1"/>
          <p:nvPr/>
        </p:nvSpPr>
        <p:spPr>
          <a:xfrm>
            <a:off x="57325" y="2415540"/>
            <a:ext cx="2549554" cy="457200"/>
          </a:xfrm>
          <a:prstGeom prst="rect">
            <a:avLst/>
          </a:prstGeom>
          <a:noFill/>
          <a:ln>
            <a:noFill/>
          </a:ln>
        </p:spPr>
        <p:txBody>
          <a:bodyPr spcFirstLastPara="1" wrap="square" lIns="91425" tIns="45700" rIns="91425" bIns="45700" anchor="t" anchorCtr="0">
            <a:normAutofit fontScale="85000" lnSpcReduction="10000"/>
          </a:bodyPr>
          <a:lstStyle/>
          <a:p>
            <a:pPr marL="609600" marR="0" lvl="0" indent="-609600" algn="just" rtl="0">
              <a:lnSpc>
                <a:spcPct val="130000"/>
              </a:lnSpc>
              <a:spcBef>
                <a:spcPts val="0"/>
              </a:spcBef>
              <a:spcAft>
                <a:spcPts val="0"/>
              </a:spcAft>
              <a:buClr>
                <a:srgbClr val="FF0000"/>
              </a:buClr>
              <a:buSzPct val="100000"/>
              <a:buFont typeface="Noto Sans Symbols"/>
              <a:buNone/>
            </a:pPr>
            <a:r>
              <a:rPr lang="en-US" sz="2000" b="1" dirty="0">
                <a:solidFill>
                  <a:srgbClr val="FF0000"/>
                </a:solidFill>
                <a:latin typeface="Arial"/>
                <a:ea typeface="Arial"/>
                <a:cs typeface="Arial"/>
                <a:sym typeface="Arial"/>
              </a:rPr>
              <a:t>Numbered statements: </a:t>
            </a:r>
            <a:endParaRPr sz="2400" b="0" dirty="0">
              <a:solidFill>
                <a:schemeClr val="dk1"/>
              </a:solidFill>
              <a:latin typeface="Arial"/>
              <a:ea typeface="Arial"/>
              <a:cs typeface="Arial"/>
              <a:sym typeface="Arial"/>
            </a:endParaRPr>
          </a:p>
        </p:txBody>
      </p:sp>
      <p:sp>
        <p:nvSpPr>
          <p:cNvPr id="651" name="Google Shape;651;p66"/>
          <p:cNvSpPr txBox="1"/>
          <p:nvPr/>
        </p:nvSpPr>
        <p:spPr>
          <a:xfrm>
            <a:off x="5258536" y="3276600"/>
            <a:ext cx="2549554" cy="457200"/>
          </a:xfrm>
          <a:prstGeom prst="rect">
            <a:avLst/>
          </a:prstGeom>
          <a:noFill/>
          <a:ln>
            <a:noFill/>
          </a:ln>
        </p:spPr>
        <p:txBody>
          <a:bodyPr spcFirstLastPara="1" wrap="square" lIns="91425" tIns="45700" rIns="91425" bIns="45700" anchor="t" anchorCtr="0">
            <a:normAutofit lnSpcReduction="10000"/>
          </a:bodyPr>
          <a:lstStyle/>
          <a:p>
            <a:pPr marL="609600" marR="0" lvl="0" indent="-609600" algn="just" rtl="0">
              <a:lnSpc>
                <a:spcPct val="130000"/>
              </a:lnSpc>
              <a:spcBef>
                <a:spcPts val="0"/>
              </a:spcBef>
              <a:spcAft>
                <a:spcPts val="0"/>
              </a:spcAft>
              <a:buClr>
                <a:srgbClr val="FF0000"/>
              </a:buClr>
              <a:buSzPts val="2000"/>
              <a:buFont typeface="Noto Sans Symbols"/>
              <a:buNone/>
            </a:pPr>
            <a:r>
              <a:rPr lang="en-US" sz="2000" b="1">
                <a:solidFill>
                  <a:srgbClr val="FF0000"/>
                </a:solidFill>
                <a:latin typeface="Arial"/>
                <a:ea typeface="Arial"/>
                <a:cs typeface="Arial"/>
                <a:sym typeface="Arial"/>
              </a:rPr>
              <a:t>Diagramming: </a:t>
            </a:r>
            <a:endParaRPr sz="2400" b="0">
              <a:solidFill>
                <a:schemeClr val="dk1"/>
              </a:solidFill>
              <a:latin typeface="Arial"/>
              <a:ea typeface="Arial"/>
              <a:cs typeface="Arial"/>
              <a:sym typeface="Arial"/>
            </a:endParaRPr>
          </a:p>
        </p:txBody>
      </p:sp>
      <p:sp>
        <p:nvSpPr>
          <p:cNvPr id="2" name="Google Shape;650;p66">
            <a:extLst>
              <a:ext uri="{FF2B5EF4-FFF2-40B4-BE49-F238E27FC236}">
                <a16:creationId xmlns:a16="http://schemas.microsoft.com/office/drawing/2014/main" id="{000FB2EC-45A1-48B3-4686-323C274BD31A}"/>
              </a:ext>
            </a:extLst>
          </p:cNvPr>
          <p:cNvSpPr txBox="1"/>
          <p:nvPr/>
        </p:nvSpPr>
        <p:spPr>
          <a:xfrm>
            <a:off x="57325" y="5212080"/>
            <a:ext cx="2549554" cy="457200"/>
          </a:xfrm>
          <a:prstGeom prst="rect">
            <a:avLst/>
          </a:prstGeom>
          <a:noFill/>
          <a:ln>
            <a:noFill/>
          </a:ln>
        </p:spPr>
        <p:txBody>
          <a:bodyPr spcFirstLastPara="1" wrap="square" lIns="91425" tIns="45700" rIns="91425" bIns="45700" anchor="t" anchorCtr="0">
            <a:normAutofit fontScale="92500" lnSpcReduction="10000"/>
          </a:bodyPr>
          <a:lstStyle/>
          <a:p>
            <a:pPr marL="609600" marR="0" lvl="0" indent="-609600" algn="just" rtl="0">
              <a:lnSpc>
                <a:spcPct val="130000"/>
              </a:lnSpc>
              <a:spcBef>
                <a:spcPts val="0"/>
              </a:spcBef>
              <a:spcAft>
                <a:spcPts val="0"/>
              </a:spcAft>
              <a:buClr>
                <a:srgbClr val="FF0000"/>
              </a:buClr>
              <a:buSzPct val="100000"/>
              <a:buFont typeface="Noto Sans Symbols"/>
              <a:buNone/>
            </a:pPr>
            <a:r>
              <a:rPr lang="en-US" sz="2000" b="1" dirty="0">
                <a:solidFill>
                  <a:srgbClr val="FF0000"/>
                </a:solidFill>
                <a:latin typeface="Arial"/>
                <a:ea typeface="Arial"/>
                <a:cs typeface="Arial"/>
                <a:sym typeface="Arial"/>
              </a:rPr>
              <a:t>Source: </a:t>
            </a:r>
            <a:endParaRPr sz="2400" b="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58173763"/>
      </p:ext>
    </p:extLst>
  </p:cSld>
  <p:clrMapOvr>
    <a:masterClrMapping/>
  </p:clrMapOvr>
  <p:transition spd="med">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6E591A-9F0E-ED1F-6CA9-CF6368165FD3}"/>
              </a:ext>
            </a:extLst>
          </p:cNvPr>
          <p:cNvSpPr txBox="1"/>
          <p:nvPr/>
        </p:nvSpPr>
        <p:spPr>
          <a:xfrm>
            <a:off x="2202426" y="660872"/>
            <a:ext cx="4739148" cy="523220"/>
          </a:xfrm>
          <a:prstGeom prst="rect">
            <a:avLst/>
          </a:prstGeom>
          <a:noFill/>
        </p:spPr>
        <p:txBody>
          <a:bodyPr wrap="square" rtlCol="0">
            <a:spAutoFit/>
          </a:bodyPr>
          <a:lstStyle/>
          <a:p>
            <a:pPr algn="ctr"/>
            <a:r>
              <a:rPr lang="en-US" sz="2800" b="1" dirty="0"/>
              <a:t>Week 11 – Attendance</a:t>
            </a:r>
          </a:p>
        </p:txBody>
      </p:sp>
    </p:spTree>
    <p:extLst>
      <p:ext uri="{BB962C8B-B14F-4D97-AF65-F5344CB8AC3E}">
        <p14:creationId xmlns:p14="http://schemas.microsoft.com/office/powerpoint/2010/main" val="3392877974"/>
      </p:ext>
    </p:extLst>
  </p:cSld>
  <p:clrMapOvr>
    <a:masterClrMapping/>
  </p:clrMapOvr>
  <p:transition spd="med">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0E44-9D7C-E800-1B60-3535FA265834}"/>
              </a:ext>
            </a:extLst>
          </p:cNvPr>
          <p:cNvSpPr>
            <a:spLocks noGrp="1"/>
          </p:cNvSpPr>
          <p:nvPr>
            <p:ph type="ctrTitle"/>
          </p:nvPr>
        </p:nvSpPr>
        <p:spPr>
          <a:xfrm>
            <a:off x="685800" y="221615"/>
            <a:ext cx="7772400" cy="864235"/>
          </a:xfrm>
        </p:spPr>
        <p:txBody>
          <a:bodyPr/>
          <a:lstStyle/>
          <a:p>
            <a:r>
              <a:rPr lang="en-US" sz="3600" dirty="0"/>
              <a:t>Project Preparation</a:t>
            </a:r>
          </a:p>
        </p:txBody>
      </p:sp>
      <p:sp>
        <p:nvSpPr>
          <p:cNvPr id="3" name="Subtitle 2">
            <a:extLst>
              <a:ext uri="{FF2B5EF4-FFF2-40B4-BE49-F238E27FC236}">
                <a16:creationId xmlns:a16="http://schemas.microsoft.com/office/drawing/2014/main" id="{EE6725E5-0CD7-8E56-6A88-CA4EB9462B1A}"/>
              </a:ext>
            </a:extLst>
          </p:cNvPr>
          <p:cNvSpPr>
            <a:spLocks noGrp="1"/>
          </p:cNvSpPr>
          <p:nvPr>
            <p:ph type="subTitle" idx="1"/>
          </p:nvPr>
        </p:nvSpPr>
        <p:spPr>
          <a:xfrm>
            <a:off x="289192" y="1676400"/>
            <a:ext cx="8046720" cy="1752600"/>
          </a:xfrm>
        </p:spPr>
        <p:txBody>
          <a:bodyPr/>
          <a:lstStyle/>
          <a:p>
            <a:pPr algn="just">
              <a:lnSpc>
                <a:spcPct val="150000"/>
              </a:lnSpc>
            </a:pPr>
            <a:r>
              <a:rPr lang="en-US" sz="2400" b="1" dirty="0">
                <a:solidFill>
                  <a:schemeClr val="tx1"/>
                </a:solidFill>
              </a:rPr>
              <a:t>	Assignment: </a:t>
            </a:r>
            <a:r>
              <a:rPr lang="en-US" sz="2400" dirty="0">
                <a:solidFill>
                  <a:schemeClr val="tx1"/>
                </a:solidFill>
              </a:rPr>
              <a:t>Each group is required to select an input video of </a:t>
            </a:r>
            <a:r>
              <a:rPr lang="en-US" sz="2400" u="sng" dirty="0">
                <a:solidFill>
                  <a:schemeClr val="tx1"/>
                </a:solidFill>
              </a:rPr>
              <a:t>+</a:t>
            </a:r>
            <a:r>
              <a:rPr lang="en-US" sz="2400" dirty="0">
                <a:solidFill>
                  <a:schemeClr val="tx1"/>
                </a:solidFill>
              </a:rPr>
              <a:t> 3 minutes (in English or Vietnamese) about a controversial topic or with controversial contents.  </a:t>
            </a:r>
          </a:p>
          <a:p>
            <a:pPr algn="just"/>
            <a:endParaRPr lang="en-US" sz="2400" dirty="0">
              <a:solidFill>
                <a:schemeClr val="tx1"/>
              </a:solidFill>
            </a:endParaRPr>
          </a:p>
          <a:p>
            <a:pPr algn="just"/>
            <a:r>
              <a:rPr lang="en-US" sz="2400" dirty="0">
                <a:solidFill>
                  <a:schemeClr val="tx1"/>
                </a:solidFill>
              </a:rPr>
              <a:t>	Specific tasks will be given next week. </a:t>
            </a:r>
          </a:p>
        </p:txBody>
      </p:sp>
    </p:spTree>
    <p:extLst>
      <p:ext uri="{BB962C8B-B14F-4D97-AF65-F5344CB8AC3E}">
        <p14:creationId xmlns:p14="http://schemas.microsoft.com/office/powerpoint/2010/main" val="2143094999"/>
      </p:ext>
    </p:extLst>
  </p:cSld>
  <p:clrMapOvr>
    <a:masterClrMapping/>
  </p:clrMapOvr>
  <p:transition spd="med">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7"/>
          <p:cNvSpPr txBox="1">
            <a:spLocks noGrp="1"/>
          </p:cNvSpPr>
          <p:nvPr>
            <p:ph type="title"/>
          </p:nvPr>
        </p:nvSpPr>
        <p:spPr>
          <a:xfrm>
            <a:off x="457200" y="25908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9F1C77-A1B5-4567-AFEA-4409E8CA26EF}"/>
              </a:ext>
            </a:extLst>
          </p:cNvPr>
          <p:cNvSpPr>
            <a:spLocks noGrp="1"/>
          </p:cNvSpPr>
          <p:nvPr>
            <p:ph type="body" sz="half" idx="1"/>
          </p:nvPr>
        </p:nvSpPr>
        <p:spPr>
          <a:xfrm>
            <a:off x="361950" y="1162118"/>
            <a:ext cx="8534400" cy="762000"/>
          </a:xfrm>
        </p:spPr>
        <p:txBody>
          <a:bodyPr/>
          <a:lstStyle/>
          <a:p>
            <a:pPr marL="0" indent="0">
              <a:buNone/>
            </a:pPr>
            <a:r>
              <a:rPr lang="en-US" sz="2400" b="1" dirty="0">
                <a:solidFill>
                  <a:srgbClr val="0070C0"/>
                </a:solidFill>
              </a:rPr>
              <a:t>Text 1: </a:t>
            </a:r>
          </a:p>
        </p:txBody>
      </p:sp>
      <p:sp>
        <p:nvSpPr>
          <p:cNvPr id="6" name="TextBox 5">
            <a:extLst>
              <a:ext uri="{FF2B5EF4-FFF2-40B4-BE49-F238E27FC236}">
                <a16:creationId xmlns:a16="http://schemas.microsoft.com/office/drawing/2014/main" id="{6B93172A-633C-4AF4-AFED-B5FD8B10BAF8}"/>
              </a:ext>
            </a:extLst>
          </p:cNvPr>
          <p:cNvSpPr txBox="1"/>
          <p:nvPr/>
        </p:nvSpPr>
        <p:spPr>
          <a:xfrm>
            <a:off x="361950" y="6122001"/>
            <a:ext cx="4114800" cy="461665"/>
          </a:xfrm>
          <a:prstGeom prst="rect">
            <a:avLst/>
          </a:prstGeom>
          <a:noFill/>
        </p:spPr>
        <p:txBody>
          <a:bodyPr wrap="square" rtlCol="0">
            <a:spAutoFit/>
          </a:bodyPr>
          <a:lstStyle/>
          <a:p>
            <a:r>
              <a:rPr lang="en-US" sz="2400" dirty="0">
                <a:solidFill>
                  <a:srgbClr val="0070C0"/>
                </a:solidFill>
              </a:rPr>
              <a:t>Source: Internet </a:t>
            </a:r>
          </a:p>
        </p:txBody>
      </p:sp>
      <p:sp>
        <p:nvSpPr>
          <p:cNvPr id="10" name="Title 1">
            <a:extLst>
              <a:ext uri="{FF2B5EF4-FFF2-40B4-BE49-F238E27FC236}">
                <a16:creationId xmlns:a16="http://schemas.microsoft.com/office/drawing/2014/main" id="{CE1B66AE-AC8E-410E-831E-9F9CE8D6E55A}"/>
              </a:ext>
            </a:extLst>
          </p:cNvPr>
          <p:cNvSpPr>
            <a:spLocks noGrp="1"/>
          </p:cNvSpPr>
          <p:nvPr>
            <p:ph type="title"/>
          </p:nvPr>
        </p:nvSpPr>
        <p:spPr>
          <a:xfrm>
            <a:off x="762000" y="80006"/>
            <a:ext cx="8039100" cy="723900"/>
          </a:xfrm>
        </p:spPr>
        <p:txBody>
          <a:bodyPr/>
          <a:lstStyle/>
          <a:p>
            <a:r>
              <a:rPr lang="vi-VN" sz="3600" dirty="0" err="1">
                <a:solidFill>
                  <a:srgbClr val="C00000"/>
                </a:solidFill>
              </a:rPr>
              <a:t>Fallacy</a:t>
            </a:r>
            <a:r>
              <a:rPr lang="vi-VN" sz="3600" dirty="0">
                <a:solidFill>
                  <a:srgbClr val="C00000"/>
                </a:solidFill>
              </a:rPr>
              <a:t> </a:t>
            </a:r>
            <a:r>
              <a:rPr lang="en-US" sz="3600" dirty="0">
                <a:solidFill>
                  <a:srgbClr val="C00000"/>
                </a:solidFill>
              </a:rPr>
              <a:t>of insufficient evidence</a:t>
            </a:r>
            <a:endParaRPr lang="en-US" dirty="0">
              <a:solidFill>
                <a:srgbClr val="C00000"/>
              </a:solidFill>
            </a:endParaRPr>
          </a:p>
        </p:txBody>
      </p:sp>
      <p:sp>
        <p:nvSpPr>
          <p:cNvPr id="5" name="Text Placeholder 2">
            <a:extLst>
              <a:ext uri="{FF2B5EF4-FFF2-40B4-BE49-F238E27FC236}">
                <a16:creationId xmlns:a16="http://schemas.microsoft.com/office/drawing/2014/main" id="{16B7A7F2-3CD9-4EF8-8BAC-4DBCC0C82C60}"/>
              </a:ext>
            </a:extLst>
          </p:cNvPr>
          <p:cNvSpPr txBox="1">
            <a:spLocks/>
          </p:cNvSpPr>
          <p:nvPr/>
        </p:nvSpPr>
        <p:spPr bwMode="auto">
          <a:xfrm>
            <a:off x="361950" y="5654044"/>
            <a:ext cx="853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400" b="1" kern="0" dirty="0">
                <a:solidFill>
                  <a:srgbClr val="0070C0"/>
                </a:solidFill>
              </a:rPr>
              <a:t>Fallacy </a:t>
            </a:r>
            <a:r>
              <a:rPr lang="vi-VN" sz="2400" b="1" kern="0" dirty="0" err="1">
                <a:solidFill>
                  <a:srgbClr val="0070C0"/>
                </a:solidFill>
              </a:rPr>
              <a:t>type</a:t>
            </a:r>
            <a:r>
              <a:rPr lang="en-US" sz="2400" b="1" kern="0" dirty="0">
                <a:solidFill>
                  <a:srgbClr val="0070C0"/>
                </a:solidFill>
              </a:rPr>
              <a:t>: </a:t>
            </a:r>
            <a:r>
              <a:rPr lang="en-US" sz="2400" b="1" kern="0" dirty="0">
                <a:solidFill>
                  <a:srgbClr val="0070C0"/>
                </a:solidFill>
                <a:highlight>
                  <a:srgbClr val="FFFF00"/>
                </a:highlight>
              </a:rPr>
              <a:t>Weak analogy</a:t>
            </a:r>
          </a:p>
        </p:txBody>
      </p:sp>
      <p:pic>
        <p:nvPicPr>
          <p:cNvPr id="1026" name="Picture 2"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5148" y="1377464"/>
            <a:ext cx="5328004" cy="4108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898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9F1C77-A1B5-4567-AFEA-4409E8CA26EF}"/>
              </a:ext>
            </a:extLst>
          </p:cNvPr>
          <p:cNvSpPr>
            <a:spLocks noGrp="1"/>
          </p:cNvSpPr>
          <p:nvPr>
            <p:ph type="body" sz="half" idx="1"/>
          </p:nvPr>
        </p:nvSpPr>
        <p:spPr>
          <a:xfrm>
            <a:off x="361950" y="1162118"/>
            <a:ext cx="8534400" cy="762000"/>
          </a:xfrm>
        </p:spPr>
        <p:txBody>
          <a:bodyPr/>
          <a:lstStyle/>
          <a:p>
            <a:pPr marL="0" indent="0">
              <a:buNone/>
            </a:pPr>
            <a:r>
              <a:rPr lang="en-US" sz="2400" b="1" dirty="0">
                <a:solidFill>
                  <a:srgbClr val="0070C0"/>
                </a:solidFill>
              </a:rPr>
              <a:t>Text 2: </a:t>
            </a:r>
          </a:p>
        </p:txBody>
      </p:sp>
      <p:sp>
        <p:nvSpPr>
          <p:cNvPr id="6" name="TextBox 5">
            <a:extLst>
              <a:ext uri="{FF2B5EF4-FFF2-40B4-BE49-F238E27FC236}">
                <a16:creationId xmlns:a16="http://schemas.microsoft.com/office/drawing/2014/main" id="{6B93172A-633C-4AF4-AFED-B5FD8B10BAF8}"/>
              </a:ext>
            </a:extLst>
          </p:cNvPr>
          <p:cNvSpPr txBox="1"/>
          <p:nvPr/>
        </p:nvSpPr>
        <p:spPr>
          <a:xfrm>
            <a:off x="361950" y="6098604"/>
            <a:ext cx="3124200" cy="461665"/>
          </a:xfrm>
          <a:prstGeom prst="rect">
            <a:avLst/>
          </a:prstGeom>
          <a:noFill/>
        </p:spPr>
        <p:txBody>
          <a:bodyPr wrap="square" rtlCol="0">
            <a:spAutoFit/>
          </a:bodyPr>
          <a:lstStyle/>
          <a:p>
            <a:r>
              <a:rPr lang="en-US" sz="2400" dirty="0">
                <a:solidFill>
                  <a:srgbClr val="0070C0"/>
                </a:solidFill>
              </a:rPr>
              <a:t>Source: Internet </a:t>
            </a:r>
          </a:p>
        </p:txBody>
      </p:sp>
      <p:sp>
        <p:nvSpPr>
          <p:cNvPr id="10" name="Title 1">
            <a:extLst>
              <a:ext uri="{FF2B5EF4-FFF2-40B4-BE49-F238E27FC236}">
                <a16:creationId xmlns:a16="http://schemas.microsoft.com/office/drawing/2014/main" id="{CE1B66AE-AC8E-410E-831E-9F9CE8D6E55A}"/>
              </a:ext>
            </a:extLst>
          </p:cNvPr>
          <p:cNvSpPr>
            <a:spLocks noGrp="1"/>
          </p:cNvSpPr>
          <p:nvPr>
            <p:ph type="title"/>
          </p:nvPr>
        </p:nvSpPr>
        <p:spPr>
          <a:xfrm>
            <a:off x="762000" y="228600"/>
            <a:ext cx="8039100" cy="723900"/>
          </a:xfrm>
        </p:spPr>
        <p:txBody>
          <a:bodyPr/>
          <a:lstStyle/>
          <a:p>
            <a:r>
              <a:rPr lang="vi-VN" sz="3600" dirty="0" err="1">
                <a:solidFill>
                  <a:srgbClr val="C00000"/>
                </a:solidFill>
              </a:rPr>
              <a:t>Fallacy</a:t>
            </a:r>
            <a:r>
              <a:rPr lang="vi-VN" sz="3600" dirty="0">
                <a:solidFill>
                  <a:srgbClr val="C00000"/>
                </a:solidFill>
              </a:rPr>
              <a:t> </a:t>
            </a:r>
            <a:r>
              <a:rPr lang="en-US" sz="3600" dirty="0">
                <a:solidFill>
                  <a:srgbClr val="C00000"/>
                </a:solidFill>
              </a:rPr>
              <a:t>of insufficient evidence</a:t>
            </a:r>
            <a:endParaRPr lang="en-US" dirty="0">
              <a:solidFill>
                <a:srgbClr val="C00000"/>
              </a:solidFill>
            </a:endParaRPr>
          </a:p>
        </p:txBody>
      </p:sp>
      <p:sp>
        <p:nvSpPr>
          <p:cNvPr id="5" name="Text Placeholder 2">
            <a:extLst>
              <a:ext uri="{FF2B5EF4-FFF2-40B4-BE49-F238E27FC236}">
                <a16:creationId xmlns:a16="http://schemas.microsoft.com/office/drawing/2014/main" id="{16B7A7F2-3CD9-4EF8-8BAC-4DBCC0C82C60}"/>
              </a:ext>
            </a:extLst>
          </p:cNvPr>
          <p:cNvSpPr txBox="1">
            <a:spLocks/>
          </p:cNvSpPr>
          <p:nvPr/>
        </p:nvSpPr>
        <p:spPr bwMode="auto">
          <a:xfrm>
            <a:off x="361950" y="5654044"/>
            <a:ext cx="853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400" b="1" kern="0" dirty="0">
                <a:solidFill>
                  <a:srgbClr val="0070C0"/>
                </a:solidFill>
              </a:rPr>
              <a:t>Fallacy </a:t>
            </a:r>
            <a:r>
              <a:rPr lang="vi-VN" sz="2400" b="1" kern="0" dirty="0">
                <a:solidFill>
                  <a:srgbClr val="0070C0"/>
                </a:solidFill>
              </a:rPr>
              <a:t>type</a:t>
            </a:r>
            <a:r>
              <a:rPr lang="en-US" sz="2400" b="1" kern="0" dirty="0">
                <a:solidFill>
                  <a:srgbClr val="0070C0"/>
                </a:solidFill>
              </a:rPr>
              <a:t>: </a:t>
            </a:r>
            <a:r>
              <a:rPr lang="en-US" sz="2400" b="1" kern="0" dirty="0">
                <a:solidFill>
                  <a:srgbClr val="0070C0"/>
                </a:solidFill>
                <a:highlight>
                  <a:srgbClr val="FFFF00"/>
                </a:highlight>
              </a:rPr>
              <a:t>Red herring </a:t>
            </a:r>
          </a:p>
        </p:txBody>
      </p:sp>
      <p:pic>
        <p:nvPicPr>
          <p:cNvPr id="2050" name="Picture 2" descr="Không có mô tả."/>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5299" y="1162118"/>
            <a:ext cx="4347701" cy="434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211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9F1C77-A1B5-4567-AFEA-4409E8CA26EF}"/>
              </a:ext>
            </a:extLst>
          </p:cNvPr>
          <p:cNvSpPr>
            <a:spLocks noGrp="1"/>
          </p:cNvSpPr>
          <p:nvPr>
            <p:ph type="body" sz="half" idx="1"/>
          </p:nvPr>
        </p:nvSpPr>
        <p:spPr>
          <a:xfrm>
            <a:off x="361950" y="1162118"/>
            <a:ext cx="8534400" cy="762000"/>
          </a:xfrm>
        </p:spPr>
        <p:txBody>
          <a:bodyPr/>
          <a:lstStyle/>
          <a:p>
            <a:pPr marL="0" indent="0">
              <a:buNone/>
            </a:pPr>
            <a:r>
              <a:rPr lang="en-US" sz="2000" b="1" dirty="0">
                <a:solidFill>
                  <a:srgbClr val="0070C0"/>
                </a:solidFill>
              </a:rPr>
              <a:t>Text 3:</a:t>
            </a:r>
          </a:p>
        </p:txBody>
      </p:sp>
      <p:sp>
        <p:nvSpPr>
          <p:cNvPr id="10" name="Title 1">
            <a:extLst>
              <a:ext uri="{FF2B5EF4-FFF2-40B4-BE49-F238E27FC236}">
                <a16:creationId xmlns:a16="http://schemas.microsoft.com/office/drawing/2014/main" id="{CE1B66AE-AC8E-410E-831E-9F9CE8D6E55A}"/>
              </a:ext>
            </a:extLst>
          </p:cNvPr>
          <p:cNvSpPr>
            <a:spLocks noGrp="1"/>
          </p:cNvSpPr>
          <p:nvPr>
            <p:ph type="title"/>
          </p:nvPr>
        </p:nvSpPr>
        <p:spPr>
          <a:xfrm>
            <a:off x="762000" y="228600"/>
            <a:ext cx="8039100" cy="723900"/>
          </a:xfrm>
        </p:spPr>
        <p:txBody>
          <a:bodyPr/>
          <a:lstStyle/>
          <a:p>
            <a:r>
              <a:rPr lang="vi-VN" sz="3600" dirty="0" err="1">
                <a:solidFill>
                  <a:srgbClr val="C00000"/>
                </a:solidFill>
              </a:rPr>
              <a:t>Fallacy</a:t>
            </a:r>
            <a:r>
              <a:rPr lang="vi-VN" sz="3600" dirty="0">
                <a:solidFill>
                  <a:srgbClr val="C00000"/>
                </a:solidFill>
              </a:rPr>
              <a:t> </a:t>
            </a:r>
            <a:r>
              <a:rPr lang="en-US" sz="3600" dirty="0">
                <a:solidFill>
                  <a:srgbClr val="C00000"/>
                </a:solidFill>
              </a:rPr>
              <a:t>of insufficient evidence</a:t>
            </a:r>
            <a:endParaRPr lang="en-US" dirty="0">
              <a:solidFill>
                <a:srgbClr val="C00000"/>
              </a:solidFill>
            </a:endParaRPr>
          </a:p>
        </p:txBody>
      </p:sp>
      <p:sp>
        <p:nvSpPr>
          <p:cNvPr id="5" name="Text Placeholder 2">
            <a:extLst>
              <a:ext uri="{FF2B5EF4-FFF2-40B4-BE49-F238E27FC236}">
                <a16:creationId xmlns:a16="http://schemas.microsoft.com/office/drawing/2014/main" id="{16B7A7F2-3CD9-4EF8-8BAC-4DBCC0C82C60}"/>
              </a:ext>
            </a:extLst>
          </p:cNvPr>
          <p:cNvSpPr txBox="1">
            <a:spLocks/>
          </p:cNvSpPr>
          <p:nvPr/>
        </p:nvSpPr>
        <p:spPr bwMode="auto">
          <a:xfrm>
            <a:off x="361950" y="5562600"/>
            <a:ext cx="853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400" b="1" kern="0" dirty="0">
                <a:solidFill>
                  <a:srgbClr val="0070C0"/>
                </a:solidFill>
              </a:rPr>
              <a:t>Fallacy </a:t>
            </a:r>
            <a:r>
              <a:rPr lang="vi-VN" sz="2400" b="1" kern="0" dirty="0">
                <a:solidFill>
                  <a:srgbClr val="0070C0"/>
                </a:solidFill>
              </a:rPr>
              <a:t>type</a:t>
            </a:r>
            <a:r>
              <a:rPr lang="en-US" sz="2400" b="1" kern="0" dirty="0">
                <a:solidFill>
                  <a:srgbClr val="0070C0"/>
                </a:solidFill>
              </a:rPr>
              <a:t>: False Alternatives </a:t>
            </a:r>
          </a:p>
        </p:txBody>
      </p:sp>
      <p:sp>
        <p:nvSpPr>
          <p:cNvPr id="7" name="TextBox 6">
            <a:extLst>
              <a:ext uri="{FF2B5EF4-FFF2-40B4-BE49-F238E27FC236}">
                <a16:creationId xmlns:a16="http://schemas.microsoft.com/office/drawing/2014/main" id="{6B93172A-633C-4AF4-AFED-B5FD8B10BAF8}"/>
              </a:ext>
            </a:extLst>
          </p:cNvPr>
          <p:cNvSpPr txBox="1"/>
          <p:nvPr/>
        </p:nvSpPr>
        <p:spPr>
          <a:xfrm>
            <a:off x="361950" y="6035044"/>
            <a:ext cx="8534400" cy="707886"/>
          </a:xfrm>
          <a:prstGeom prst="rect">
            <a:avLst/>
          </a:prstGeom>
          <a:noFill/>
        </p:spPr>
        <p:txBody>
          <a:bodyPr wrap="square" rtlCol="0">
            <a:spAutoFit/>
          </a:bodyPr>
          <a:lstStyle/>
          <a:p>
            <a:r>
              <a:rPr lang="en-US" sz="2000" dirty="0">
                <a:solidFill>
                  <a:srgbClr val="0070C0"/>
                </a:solidFill>
              </a:rPr>
              <a:t>Source: https://tintuc.vn/thu-khoa-dai-hoc-2019-de-dat-diem-cao-cau-de-khong-duoc-lam-sai-va-lam-dung-nhung-cau-kho-post1730749</a:t>
            </a:r>
          </a:p>
        </p:txBody>
      </p:sp>
      <p:pic>
        <p:nvPicPr>
          <p:cNvPr id="2" name="Picture 1"/>
          <p:cNvPicPr>
            <a:picLocks noChangeAspect="1"/>
          </p:cNvPicPr>
          <p:nvPr/>
        </p:nvPicPr>
        <p:blipFill>
          <a:blip r:embed="rId3"/>
          <a:stretch>
            <a:fillRect/>
          </a:stretch>
        </p:blipFill>
        <p:spPr>
          <a:xfrm>
            <a:off x="1336631" y="1529467"/>
            <a:ext cx="6889838" cy="3934077"/>
          </a:xfrm>
          <a:prstGeom prst="rect">
            <a:avLst/>
          </a:prstGeom>
        </p:spPr>
      </p:pic>
    </p:spTree>
    <p:extLst>
      <p:ext uri="{BB962C8B-B14F-4D97-AF65-F5344CB8AC3E}">
        <p14:creationId xmlns:p14="http://schemas.microsoft.com/office/powerpoint/2010/main" val="64146645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1615</TotalTime>
  <Words>6361</Words>
  <Application>Microsoft Office PowerPoint</Application>
  <PresentationFormat>On-screen Show (4:3)</PresentationFormat>
  <Paragraphs>465</Paragraphs>
  <Slides>67</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Times New Roman</vt:lpstr>
      <vt:lpstr>Noto Sans Symbols</vt:lpstr>
      <vt:lpstr>Tahoma</vt:lpstr>
      <vt:lpstr>Garamond</vt:lpstr>
      <vt:lpstr>Arial</vt:lpstr>
      <vt:lpstr>Georgia</vt:lpstr>
      <vt:lpstr>Source Serif Pro</vt:lpstr>
      <vt:lpstr>Calibri</vt:lpstr>
      <vt:lpstr>Office Theme</vt:lpstr>
      <vt:lpstr>Fallacy of insufficient evidence</vt:lpstr>
      <vt:lpstr>Fallacy of insufficient evidence</vt:lpstr>
      <vt:lpstr>Fallacy of insufficient evidence</vt:lpstr>
      <vt:lpstr>Fallacy of insufficient evidence</vt:lpstr>
      <vt:lpstr>Fallacy of insufficient evidence</vt:lpstr>
      <vt:lpstr>Fallacy of insufficient evidence</vt:lpstr>
      <vt:lpstr>Fallacy of insufficient evidence</vt:lpstr>
      <vt:lpstr>Fallacy of insufficient evidence</vt:lpstr>
      <vt:lpstr>Fallacy of insufficient evidence</vt:lpstr>
      <vt:lpstr>Fallacy of insufficient evidence</vt:lpstr>
      <vt:lpstr>Assignment</vt:lpstr>
      <vt:lpstr>Chapter 7</vt:lpstr>
      <vt:lpstr>Part 1</vt:lpstr>
      <vt:lpstr>Arguments – Review   </vt:lpstr>
      <vt:lpstr>Arguments – Review </vt:lpstr>
      <vt:lpstr>Diagramming Short Arguments</vt:lpstr>
      <vt:lpstr>Diagramming Short Arguments</vt:lpstr>
      <vt:lpstr>Diagramming Short Arguments</vt:lpstr>
      <vt:lpstr>Diagramming Short Arguments</vt:lpstr>
      <vt:lpstr>Diagramming Short Arguments</vt:lpstr>
      <vt:lpstr>Independent vs. Linked Support</vt:lpstr>
      <vt:lpstr>Diagramming Short Arguments</vt:lpstr>
      <vt:lpstr>Linked or Independent Support?</vt:lpstr>
      <vt:lpstr>Other Kinds of Support</vt:lpstr>
      <vt:lpstr>PowerPoint Presentation</vt:lpstr>
      <vt:lpstr>Other Kinds of  Support</vt:lpstr>
      <vt:lpstr>PowerPoint Presentation</vt:lpstr>
      <vt:lpstr>PowerPoint Presentation</vt:lpstr>
      <vt:lpstr>Tips on Diagramming Short Arguments</vt:lpstr>
      <vt:lpstr>Diagram the argument</vt:lpstr>
      <vt:lpstr>Diagram the argument</vt:lpstr>
      <vt:lpstr>Diagram the argument</vt:lpstr>
      <vt:lpstr>PowerPoint Presentation</vt:lpstr>
      <vt:lpstr>PowerPoint Presentation</vt:lpstr>
      <vt:lpstr>PowerPoint Presentation</vt:lpstr>
      <vt:lpstr>Part 2</vt:lpstr>
      <vt:lpstr>PowerPoint Presentation</vt:lpstr>
      <vt:lpstr>Argument standardization</vt:lpstr>
      <vt:lpstr>Characteristics of a good paraphrase</vt:lpstr>
      <vt:lpstr>PowerPoint Presentation</vt:lpstr>
      <vt:lpstr>PowerPoint Presentation</vt:lpstr>
      <vt:lpstr>PowerPoint Presentation</vt:lpstr>
      <vt:lpstr>PowerPoint Presentation</vt:lpstr>
      <vt:lpstr>Task: Choose the best paraphrase </vt:lpstr>
      <vt:lpstr>Skill 2. Finding missing premises and conclusions </vt:lpstr>
      <vt:lpstr>PowerPoint Presentation</vt:lpstr>
      <vt:lpstr>Summarizing extended arguments: what to do?</vt:lpstr>
      <vt:lpstr>Summarizing extended arguments: What to avoid</vt:lpstr>
      <vt:lpstr>Summarizing extended arguments: What to avoid</vt:lpstr>
      <vt:lpstr>Summarizing extended arguments: What to avoid</vt:lpstr>
      <vt:lpstr>Summarizing extended arguments: What to avoid</vt:lpstr>
      <vt:lpstr>Practice: Standardize this argument</vt:lpstr>
      <vt:lpstr>Standardized argument 1</vt:lpstr>
      <vt:lpstr>Standardized argument 2</vt:lpstr>
      <vt:lpstr>Practice: Standardize this argument</vt:lpstr>
      <vt:lpstr>Standardized argument</vt:lpstr>
      <vt:lpstr>Assignment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Preparation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Fallacy of insufficient evidence</dc:title>
  <dc:creator>kbigg02s</dc:creator>
  <cp:lastModifiedBy>tvtt05</cp:lastModifiedBy>
  <cp:revision>19</cp:revision>
  <dcterms:created xsi:type="dcterms:W3CDTF">2007-11-05T21:34:52Z</dcterms:created>
  <dcterms:modified xsi:type="dcterms:W3CDTF">2023-06-29T03:41:32Z</dcterms:modified>
</cp:coreProperties>
</file>